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1" r:id="rId4"/>
    <p:sldId id="259" r:id="rId5"/>
    <p:sldId id="260" r:id="rId6"/>
    <p:sldId id="267" r:id="rId7"/>
    <p:sldId id="266" r:id="rId8"/>
    <p:sldId id="268" r:id="rId9"/>
    <p:sldId id="271" r:id="rId10"/>
    <p:sldId id="272" r:id="rId11"/>
    <p:sldId id="265" r:id="rId12"/>
    <p:sldId id="273" r:id="rId13"/>
    <p:sldId id="274" r:id="rId14"/>
    <p:sldId id="275" r:id="rId15"/>
    <p:sldId id="276"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82A6CA9-129B-4479-8A3B-87BDC39B2EDB}">
          <p14:sldIdLst>
            <p14:sldId id="256"/>
            <p14:sldId id="257"/>
            <p14:sldId id="261"/>
            <p14:sldId id="259"/>
            <p14:sldId id="260"/>
            <p14:sldId id="267"/>
            <p14:sldId id="266"/>
            <p14:sldId id="268"/>
            <p14:sldId id="271"/>
            <p14:sldId id="272"/>
            <p14:sldId id="265"/>
            <p14:sldId id="273"/>
            <p14:sldId id="274"/>
            <p14:sldId id="275"/>
            <p14:sldId id="27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180"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eg>
</file>

<file path=ppt/media/image3.jpg>
</file>

<file path=ppt/media/image4.png>
</file>

<file path=ppt/media/image5.jp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D11A45E-BAEE-4C99-8F1E-00DFAD90BCA6}" type="datetimeFigureOut">
              <a:rPr lang="en-US" smtClean="0"/>
              <a:t>11/27/2019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953059-58CD-40C5-B220-2DF0A917BF9F}" type="slidenum">
              <a:rPr lang="en-US" smtClean="0"/>
              <a:t>‹#›</a:t>
            </a:fld>
            <a:endParaRPr lang="en-US"/>
          </a:p>
        </p:txBody>
      </p:sp>
    </p:spTree>
    <p:extLst>
      <p:ext uri="{BB962C8B-B14F-4D97-AF65-F5344CB8AC3E}">
        <p14:creationId xmlns:p14="http://schemas.microsoft.com/office/powerpoint/2010/main" val="1566450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D11A45E-BAEE-4C99-8F1E-00DFAD90BCA6}" type="datetimeFigureOut">
              <a:rPr lang="en-US" smtClean="0"/>
              <a:t>11/27/2019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953059-58CD-40C5-B220-2DF0A917BF9F}" type="slidenum">
              <a:rPr lang="en-US" smtClean="0"/>
              <a:t>‹#›</a:t>
            </a:fld>
            <a:endParaRPr lang="en-US"/>
          </a:p>
        </p:txBody>
      </p:sp>
    </p:spTree>
    <p:extLst>
      <p:ext uri="{BB962C8B-B14F-4D97-AF65-F5344CB8AC3E}">
        <p14:creationId xmlns:p14="http://schemas.microsoft.com/office/powerpoint/2010/main" val="11327316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D11A45E-BAEE-4C99-8F1E-00DFAD90BCA6}" type="datetimeFigureOut">
              <a:rPr lang="en-US" smtClean="0"/>
              <a:t>11/27/2019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953059-58CD-40C5-B220-2DF0A917BF9F}"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5410933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D11A45E-BAEE-4C99-8F1E-00DFAD90BCA6}" type="datetimeFigureOut">
              <a:rPr lang="en-US" smtClean="0"/>
              <a:t>11/27/2019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953059-58CD-40C5-B220-2DF0A917BF9F}" type="slidenum">
              <a:rPr lang="en-US" smtClean="0"/>
              <a:t>‹#›</a:t>
            </a:fld>
            <a:endParaRPr lang="en-US"/>
          </a:p>
        </p:txBody>
      </p:sp>
    </p:spTree>
    <p:extLst>
      <p:ext uri="{BB962C8B-B14F-4D97-AF65-F5344CB8AC3E}">
        <p14:creationId xmlns:p14="http://schemas.microsoft.com/office/powerpoint/2010/main" val="23822786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D11A45E-BAEE-4C99-8F1E-00DFAD90BCA6}" type="datetimeFigureOut">
              <a:rPr lang="en-US" smtClean="0"/>
              <a:t>11/27/2019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953059-58CD-40C5-B220-2DF0A917BF9F}"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8053543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D11A45E-BAEE-4C99-8F1E-00DFAD90BCA6}" type="datetimeFigureOut">
              <a:rPr lang="en-US" smtClean="0"/>
              <a:t>11/27/2019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953059-58CD-40C5-B220-2DF0A917BF9F}" type="slidenum">
              <a:rPr lang="en-US" smtClean="0"/>
              <a:t>‹#›</a:t>
            </a:fld>
            <a:endParaRPr lang="en-US"/>
          </a:p>
        </p:txBody>
      </p:sp>
    </p:spTree>
    <p:extLst>
      <p:ext uri="{BB962C8B-B14F-4D97-AF65-F5344CB8AC3E}">
        <p14:creationId xmlns:p14="http://schemas.microsoft.com/office/powerpoint/2010/main" val="34327267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D11A45E-BAEE-4C99-8F1E-00DFAD90BCA6}" type="datetimeFigureOut">
              <a:rPr lang="en-US" smtClean="0"/>
              <a:t>11/27/2019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953059-58CD-40C5-B220-2DF0A917BF9F}" type="slidenum">
              <a:rPr lang="en-US" smtClean="0"/>
              <a:t>‹#›</a:t>
            </a:fld>
            <a:endParaRPr lang="en-US"/>
          </a:p>
        </p:txBody>
      </p:sp>
    </p:spTree>
    <p:extLst>
      <p:ext uri="{BB962C8B-B14F-4D97-AF65-F5344CB8AC3E}">
        <p14:creationId xmlns:p14="http://schemas.microsoft.com/office/powerpoint/2010/main" val="17194052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D11A45E-BAEE-4C99-8F1E-00DFAD90BCA6}" type="datetimeFigureOut">
              <a:rPr lang="en-US" smtClean="0"/>
              <a:t>11/27/2019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953059-58CD-40C5-B220-2DF0A917BF9F}" type="slidenum">
              <a:rPr lang="en-US" smtClean="0"/>
              <a:t>‹#›</a:t>
            </a:fld>
            <a:endParaRPr lang="en-US"/>
          </a:p>
        </p:txBody>
      </p:sp>
    </p:spTree>
    <p:extLst>
      <p:ext uri="{BB962C8B-B14F-4D97-AF65-F5344CB8AC3E}">
        <p14:creationId xmlns:p14="http://schemas.microsoft.com/office/powerpoint/2010/main" val="6866309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D11A45E-BAEE-4C99-8F1E-00DFAD90BCA6}" type="datetimeFigureOut">
              <a:rPr lang="en-US" smtClean="0"/>
              <a:t>11/27/2019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953059-58CD-40C5-B220-2DF0A917BF9F}" type="slidenum">
              <a:rPr lang="en-US" smtClean="0"/>
              <a:t>‹#›</a:t>
            </a:fld>
            <a:endParaRPr lang="en-US"/>
          </a:p>
        </p:txBody>
      </p:sp>
    </p:spTree>
    <p:extLst>
      <p:ext uri="{BB962C8B-B14F-4D97-AF65-F5344CB8AC3E}">
        <p14:creationId xmlns:p14="http://schemas.microsoft.com/office/powerpoint/2010/main" val="2659263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D11A45E-BAEE-4C99-8F1E-00DFAD90BCA6}" type="datetimeFigureOut">
              <a:rPr lang="en-US" smtClean="0"/>
              <a:t>11/27/2019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953059-58CD-40C5-B220-2DF0A917BF9F}" type="slidenum">
              <a:rPr lang="en-US" smtClean="0"/>
              <a:t>‹#›</a:t>
            </a:fld>
            <a:endParaRPr lang="en-US"/>
          </a:p>
        </p:txBody>
      </p:sp>
    </p:spTree>
    <p:extLst>
      <p:ext uri="{BB962C8B-B14F-4D97-AF65-F5344CB8AC3E}">
        <p14:creationId xmlns:p14="http://schemas.microsoft.com/office/powerpoint/2010/main" val="14286303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D11A45E-BAEE-4C99-8F1E-00DFAD90BCA6}" type="datetimeFigureOut">
              <a:rPr lang="en-US" smtClean="0"/>
              <a:t>11/27/2019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953059-58CD-40C5-B220-2DF0A917BF9F}" type="slidenum">
              <a:rPr lang="en-US" smtClean="0"/>
              <a:t>‹#›</a:t>
            </a:fld>
            <a:endParaRPr lang="en-US"/>
          </a:p>
        </p:txBody>
      </p:sp>
    </p:spTree>
    <p:extLst>
      <p:ext uri="{BB962C8B-B14F-4D97-AF65-F5344CB8AC3E}">
        <p14:creationId xmlns:p14="http://schemas.microsoft.com/office/powerpoint/2010/main" val="33368897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D11A45E-BAEE-4C99-8F1E-00DFAD90BCA6}" type="datetimeFigureOut">
              <a:rPr lang="en-US" smtClean="0"/>
              <a:t>11/27/2019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E953059-58CD-40C5-B220-2DF0A917BF9F}" type="slidenum">
              <a:rPr lang="en-US" smtClean="0"/>
              <a:t>‹#›</a:t>
            </a:fld>
            <a:endParaRPr lang="en-US"/>
          </a:p>
        </p:txBody>
      </p:sp>
    </p:spTree>
    <p:extLst>
      <p:ext uri="{BB962C8B-B14F-4D97-AF65-F5344CB8AC3E}">
        <p14:creationId xmlns:p14="http://schemas.microsoft.com/office/powerpoint/2010/main" val="16292783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D11A45E-BAEE-4C99-8F1E-00DFAD90BCA6}" type="datetimeFigureOut">
              <a:rPr lang="en-US" smtClean="0"/>
              <a:t>11/27/2019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E953059-58CD-40C5-B220-2DF0A917BF9F}" type="slidenum">
              <a:rPr lang="en-US" smtClean="0"/>
              <a:t>‹#›</a:t>
            </a:fld>
            <a:endParaRPr lang="en-US"/>
          </a:p>
        </p:txBody>
      </p:sp>
    </p:spTree>
    <p:extLst>
      <p:ext uri="{BB962C8B-B14F-4D97-AF65-F5344CB8AC3E}">
        <p14:creationId xmlns:p14="http://schemas.microsoft.com/office/powerpoint/2010/main" val="38679387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11A45E-BAEE-4C99-8F1E-00DFAD90BCA6}" type="datetimeFigureOut">
              <a:rPr lang="en-US" smtClean="0"/>
              <a:t>11/27/2019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E953059-58CD-40C5-B220-2DF0A917BF9F}" type="slidenum">
              <a:rPr lang="en-US" smtClean="0"/>
              <a:t>‹#›</a:t>
            </a:fld>
            <a:endParaRPr lang="en-US"/>
          </a:p>
        </p:txBody>
      </p:sp>
    </p:spTree>
    <p:extLst>
      <p:ext uri="{BB962C8B-B14F-4D97-AF65-F5344CB8AC3E}">
        <p14:creationId xmlns:p14="http://schemas.microsoft.com/office/powerpoint/2010/main" val="38739519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D11A45E-BAEE-4C99-8F1E-00DFAD90BCA6}" type="datetimeFigureOut">
              <a:rPr lang="en-US" smtClean="0"/>
              <a:t>11/27/2019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953059-58CD-40C5-B220-2DF0A917BF9F}" type="slidenum">
              <a:rPr lang="en-US" smtClean="0"/>
              <a:t>‹#›</a:t>
            </a:fld>
            <a:endParaRPr lang="en-US"/>
          </a:p>
        </p:txBody>
      </p:sp>
    </p:spTree>
    <p:extLst>
      <p:ext uri="{BB962C8B-B14F-4D97-AF65-F5344CB8AC3E}">
        <p14:creationId xmlns:p14="http://schemas.microsoft.com/office/powerpoint/2010/main" val="31989595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D11A45E-BAEE-4C99-8F1E-00DFAD90BCA6}" type="datetimeFigureOut">
              <a:rPr lang="en-US" smtClean="0"/>
              <a:t>11/27/2019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953059-58CD-40C5-B220-2DF0A917BF9F}" type="slidenum">
              <a:rPr lang="en-US" smtClean="0"/>
              <a:t>‹#›</a:t>
            </a:fld>
            <a:endParaRPr lang="en-US"/>
          </a:p>
        </p:txBody>
      </p:sp>
    </p:spTree>
    <p:extLst>
      <p:ext uri="{BB962C8B-B14F-4D97-AF65-F5344CB8AC3E}">
        <p14:creationId xmlns:p14="http://schemas.microsoft.com/office/powerpoint/2010/main" val="13923127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D11A45E-BAEE-4C99-8F1E-00DFAD90BCA6}" type="datetimeFigureOut">
              <a:rPr lang="en-US" smtClean="0"/>
              <a:t>11/27/2019</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E953059-58CD-40C5-B220-2DF0A917BF9F}" type="slidenum">
              <a:rPr lang="en-US" smtClean="0"/>
              <a:t>‹#›</a:t>
            </a:fld>
            <a:endParaRPr lang="en-US"/>
          </a:p>
        </p:txBody>
      </p:sp>
    </p:spTree>
    <p:extLst>
      <p:ext uri="{BB962C8B-B14F-4D97-AF65-F5344CB8AC3E}">
        <p14:creationId xmlns:p14="http://schemas.microsoft.com/office/powerpoint/2010/main" val="395469956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3600" y="1873955"/>
            <a:ext cx="8523291" cy="991548"/>
          </a:xfrm>
        </p:spPr>
        <p:txBody>
          <a:bodyPr/>
          <a:lstStyle/>
          <a:p>
            <a:r>
              <a:rPr lang="en-US" sz="4800" dirty="0"/>
              <a:t>Unit Testing / Firebase </a:t>
            </a:r>
            <a:r>
              <a:rPr lang="en-US" sz="4800" dirty="0" err="1" smtClean="0"/>
              <a:t>Auth</a:t>
            </a:r>
            <a:endParaRPr lang="en-US" sz="4800" dirty="0"/>
          </a:p>
        </p:txBody>
      </p:sp>
      <p:sp>
        <p:nvSpPr>
          <p:cNvPr id="3" name="Subtitle 2"/>
          <p:cNvSpPr>
            <a:spLocks noGrp="1"/>
          </p:cNvSpPr>
          <p:nvPr>
            <p:ph type="subTitle" idx="1"/>
          </p:nvPr>
        </p:nvSpPr>
        <p:spPr>
          <a:xfrm>
            <a:off x="1507067" y="4050833"/>
            <a:ext cx="7766936" cy="2236756"/>
          </a:xfrm>
        </p:spPr>
        <p:txBody>
          <a:bodyPr>
            <a:noAutofit/>
          </a:bodyPr>
          <a:lstStyle/>
          <a:p>
            <a:pPr algn="ctr"/>
            <a:r>
              <a:rPr lang="en-US" sz="2800" b="1" dirty="0" smtClean="0"/>
              <a:t>Group Members</a:t>
            </a:r>
            <a:endParaRPr lang="en-US" sz="2800" b="1" dirty="0"/>
          </a:p>
          <a:p>
            <a:pPr algn="ctr"/>
            <a:r>
              <a:rPr lang="en-US" dirty="0" smtClean="0"/>
              <a:t>Hamza Khawaja</a:t>
            </a:r>
            <a:endParaRPr lang="en-US" dirty="0"/>
          </a:p>
          <a:p>
            <a:pPr algn="ctr"/>
            <a:r>
              <a:rPr lang="en-US" dirty="0" smtClean="0"/>
              <a:t>Abdullah Anwar</a:t>
            </a:r>
            <a:endParaRPr lang="en-US" dirty="0"/>
          </a:p>
          <a:p>
            <a:pPr algn="ctr"/>
            <a:r>
              <a:rPr lang="en-US" dirty="0" smtClean="0"/>
              <a:t>Salman </a:t>
            </a:r>
            <a:r>
              <a:rPr lang="en-US" dirty="0" err="1" smtClean="0"/>
              <a:t>Manzoor</a:t>
            </a:r>
            <a:endParaRPr lang="en-US" dirty="0"/>
          </a:p>
          <a:p>
            <a:pPr algn="ctr"/>
            <a:r>
              <a:rPr lang="en-US" dirty="0" smtClean="0"/>
              <a:t>Ali </a:t>
            </a:r>
            <a:r>
              <a:rPr lang="en-US" dirty="0" err="1" smtClean="0"/>
              <a:t>Hussnain</a:t>
            </a:r>
            <a:endParaRPr lang="en-US" dirty="0"/>
          </a:p>
        </p:txBody>
      </p:sp>
    </p:spTree>
    <p:extLst>
      <p:ext uri="{BB962C8B-B14F-4D97-AF65-F5344CB8AC3E}">
        <p14:creationId xmlns:p14="http://schemas.microsoft.com/office/powerpoint/2010/main" val="3223956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543258484"/>
              </p:ext>
            </p:extLst>
          </p:nvPr>
        </p:nvGraphicFramePr>
        <p:xfrm>
          <a:off x="880534" y="94826"/>
          <a:ext cx="8274754" cy="6297120"/>
        </p:xfrm>
        <a:graphic>
          <a:graphicData uri="http://schemas.openxmlformats.org/drawingml/2006/table">
            <a:tbl>
              <a:tblPr/>
              <a:tblGrid>
                <a:gridCol w="2558606">
                  <a:extLst>
                    <a:ext uri="{9D8B030D-6E8A-4147-A177-3AD203B41FA5}">
                      <a16:colId xmlns:a16="http://schemas.microsoft.com/office/drawing/2014/main" val="1257590353"/>
                    </a:ext>
                  </a:extLst>
                </a:gridCol>
                <a:gridCol w="5716148">
                  <a:extLst>
                    <a:ext uri="{9D8B030D-6E8A-4147-A177-3AD203B41FA5}">
                      <a16:colId xmlns:a16="http://schemas.microsoft.com/office/drawing/2014/main" val="199036631"/>
                    </a:ext>
                  </a:extLst>
                </a:gridCol>
              </a:tblGrid>
              <a:tr h="238771">
                <a:tc>
                  <a:txBody>
                    <a:bodyPr/>
                    <a:lstStyle/>
                    <a:p>
                      <a:pPr algn="l" rtl="0" fontAlgn="t"/>
                      <a:r>
                        <a:rPr lang="en-US" sz="1600" b="1" dirty="0">
                          <a:effectLst/>
                        </a:rPr>
                        <a:t>JUnit Annotations</a:t>
                      </a:r>
                    </a:p>
                  </a:txBody>
                  <a:tcPr marL="20111" marR="20111" marT="10056" marB="10056">
                    <a:lnL w="7620" cap="flat" cmpd="sng" algn="ctr">
                      <a:solidFill>
                        <a:srgbClr val="DEDEDE"/>
                      </a:solidFill>
                      <a:prstDash val="solid"/>
                      <a:round/>
                      <a:headEnd type="none" w="med" len="med"/>
                      <a:tailEnd type="none" w="med" len="med"/>
                    </a:lnL>
                    <a:lnR w="7620" cap="flat" cmpd="sng" algn="ctr">
                      <a:solidFill>
                        <a:srgbClr val="DEDEDE"/>
                      </a:solidFill>
                      <a:prstDash val="solid"/>
                      <a:round/>
                      <a:headEnd type="none" w="med" len="med"/>
                      <a:tailEnd type="none" w="med" len="med"/>
                    </a:lnR>
                    <a:lnT w="7620" cap="flat" cmpd="sng" algn="ctr">
                      <a:solidFill>
                        <a:srgbClr val="DEDEDE"/>
                      </a:solidFill>
                      <a:prstDash val="solid"/>
                      <a:round/>
                      <a:headEnd type="none" w="med" len="med"/>
                      <a:tailEnd type="none" w="med" len="med"/>
                    </a:lnT>
                    <a:lnB w="7620" cap="flat" cmpd="sng" algn="ctr">
                      <a:solidFill>
                        <a:srgbClr val="DEDEDE"/>
                      </a:solidFill>
                      <a:prstDash val="solid"/>
                      <a:round/>
                      <a:headEnd type="none" w="med" len="med"/>
                      <a:tailEnd type="none" w="med" len="med"/>
                    </a:lnB>
                    <a:solidFill>
                      <a:srgbClr val="FFFFFF"/>
                    </a:solidFill>
                  </a:tcPr>
                </a:tc>
                <a:tc>
                  <a:txBody>
                    <a:bodyPr/>
                    <a:lstStyle/>
                    <a:p>
                      <a:pPr algn="l" rtl="0" fontAlgn="t"/>
                      <a:r>
                        <a:rPr lang="en-US" sz="1600" b="1" dirty="0">
                          <a:effectLst/>
                        </a:rPr>
                        <a:t>Description</a:t>
                      </a:r>
                    </a:p>
                  </a:txBody>
                  <a:tcPr marL="20111" marR="20111" marT="10056" marB="10056">
                    <a:lnL w="7620" cap="flat" cmpd="sng" algn="ctr">
                      <a:solidFill>
                        <a:srgbClr val="DEDEDE"/>
                      </a:solidFill>
                      <a:prstDash val="solid"/>
                      <a:round/>
                      <a:headEnd type="none" w="med" len="med"/>
                      <a:tailEnd type="none" w="med" len="med"/>
                    </a:lnL>
                    <a:lnR w="7620" cap="flat" cmpd="sng" algn="ctr">
                      <a:solidFill>
                        <a:srgbClr val="DEDEDE"/>
                      </a:solidFill>
                      <a:prstDash val="solid"/>
                      <a:round/>
                      <a:headEnd type="none" w="med" len="med"/>
                      <a:tailEnd type="none" w="med" len="med"/>
                    </a:lnR>
                    <a:lnT w="7620" cap="flat" cmpd="sng" algn="ctr">
                      <a:solidFill>
                        <a:srgbClr val="DEDEDE"/>
                      </a:solidFill>
                      <a:prstDash val="solid"/>
                      <a:round/>
                      <a:headEnd type="none" w="med" len="med"/>
                      <a:tailEnd type="none" w="med" len="med"/>
                    </a:lnT>
                    <a:lnB w="7620" cap="flat" cmpd="sng" algn="ctr">
                      <a:solidFill>
                        <a:srgbClr val="DEDEDE"/>
                      </a:solidFill>
                      <a:prstDash val="solid"/>
                      <a:round/>
                      <a:headEnd type="none" w="med" len="med"/>
                      <a:tailEnd type="none" w="med" len="med"/>
                    </a:lnB>
                    <a:solidFill>
                      <a:srgbClr val="FFFFFF"/>
                    </a:solidFill>
                  </a:tcPr>
                </a:tc>
                <a:extLst>
                  <a:ext uri="{0D108BD9-81ED-4DB2-BD59-A6C34878D82A}">
                    <a16:rowId xmlns:a16="http://schemas.microsoft.com/office/drawing/2014/main" val="2235423024"/>
                  </a:ext>
                </a:extLst>
              </a:tr>
              <a:tr h="238771">
                <a:tc>
                  <a:txBody>
                    <a:bodyPr/>
                    <a:lstStyle/>
                    <a:p>
                      <a:pPr algn="l" rtl="0" fontAlgn="t"/>
                      <a:r>
                        <a:rPr lang="en-US" sz="1600" b="0" i="0" dirty="0">
                          <a:effectLst/>
                          <a:latin typeface="inherit"/>
                        </a:rPr>
                        <a:t>import org.junit.*</a:t>
                      </a:r>
                    </a:p>
                  </a:txBody>
                  <a:tcPr marL="20111" marR="20111" marT="10056" marB="10056">
                    <a:lnL w="7620" cap="flat" cmpd="sng" algn="ctr">
                      <a:solidFill>
                        <a:srgbClr val="DEDEDE"/>
                      </a:solidFill>
                      <a:prstDash val="solid"/>
                      <a:round/>
                      <a:headEnd type="none" w="med" len="med"/>
                      <a:tailEnd type="none" w="med" len="med"/>
                    </a:lnL>
                    <a:lnR w="7620" cap="flat" cmpd="sng" algn="ctr">
                      <a:solidFill>
                        <a:srgbClr val="DEDEDE"/>
                      </a:solidFill>
                      <a:prstDash val="solid"/>
                      <a:round/>
                      <a:headEnd type="none" w="med" len="med"/>
                      <a:tailEnd type="none" w="med" len="med"/>
                    </a:lnR>
                    <a:lnT w="7620" cap="flat" cmpd="sng" algn="ctr">
                      <a:solidFill>
                        <a:srgbClr val="DEDEDE"/>
                      </a:solidFill>
                      <a:prstDash val="solid"/>
                      <a:round/>
                      <a:headEnd type="none" w="med" len="med"/>
                      <a:tailEnd type="none" w="med" len="med"/>
                    </a:lnT>
                    <a:lnB w="7620" cap="flat" cmpd="sng" algn="ctr">
                      <a:solidFill>
                        <a:srgbClr val="DEDEDE"/>
                      </a:solidFill>
                      <a:prstDash val="solid"/>
                      <a:round/>
                      <a:headEnd type="none" w="med" len="med"/>
                      <a:tailEnd type="none" w="med" len="med"/>
                    </a:lnB>
                    <a:solidFill>
                      <a:srgbClr val="FFFFFF"/>
                    </a:solidFill>
                  </a:tcPr>
                </a:tc>
                <a:tc>
                  <a:txBody>
                    <a:bodyPr/>
                    <a:lstStyle/>
                    <a:p>
                      <a:pPr algn="l" rtl="0" fontAlgn="t"/>
                      <a:r>
                        <a:rPr lang="en-US" sz="1600" b="0" i="0">
                          <a:effectLst/>
                          <a:latin typeface="inherit"/>
                        </a:rPr>
                        <a:t>Import statement for using the following annotations.</a:t>
                      </a:r>
                    </a:p>
                  </a:txBody>
                  <a:tcPr marL="20111" marR="20111" marT="10056" marB="10056">
                    <a:lnL w="7620" cap="flat" cmpd="sng" algn="ctr">
                      <a:solidFill>
                        <a:srgbClr val="DEDEDE"/>
                      </a:solidFill>
                      <a:prstDash val="solid"/>
                      <a:round/>
                      <a:headEnd type="none" w="med" len="med"/>
                      <a:tailEnd type="none" w="med" len="med"/>
                    </a:lnL>
                    <a:lnR w="7620" cap="flat" cmpd="sng" algn="ctr">
                      <a:solidFill>
                        <a:srgbClr val="DEDEDE"/>
                      </a:solidFill>
                      <a:prstDash val="solid"/>
                      <a:round/>
                      <a:headEnd type="none" w="med" len="med"/>
                      <a:tailEnd type="none" w="med" len="med"/>
                    </a:lnR>
                    <a:lnT w="7620" cap="flat" cmpd="sng" algn="ctr">
                      <a:solidFill>
                        <a:srgbClr val="DEDEDE"/>
                      </a:solidFill>
                      <a:prstDash val="solid"/>
                      <a:round/>
                      <a:headEnd type="none" w="med" len="med"/>
                      <a:tailEnd type="none" w="med" len="med"/>
                    </a:lnT>
                    <a:lnB w="7620" cap="flat" cmpd="sng" algn="ctr">
                      <a:solidFill>
                        <a:srgbClr val="DEDEDE"/>
                      </a:solidFill>
                      <a:prstDash val="solid"/>
                      <a:round/>
                      <a:headEnd type="none" w="med" len="med"/>
                      <a:tailEnd type="none" w="med" len="med"/>
                    </a:lnB>
                    <a:solidFill>
                      <a:srgbClr val="FFFFFF"/>
                    </a:solidFill>
                  </a:tcPr>
                </a:tc>
                <a:extLst>
                  <a:ext uri="{0D108BD9-81ED-4DB2-BD59-A6C34878D82A}">
                    <a16:rowId xmlns:a16="http://schemas.microsoft.com/office/drawing/2014/main" val="1297280876"/>
                  </a:ext>
                </a:extLst>
              </a:tr>
              <a:tr h="238771">
                <a:tc>
                  <a:txBody>
                    <a:bodyPr/>
                    <a:lstStyle/>
                    <a:p>
                      <a:pPr algn="l" rtl="0" fontAlgn="t"/>
                      <a:r>
                        <a:rPr lang="en-US" sz="1600" b="0" i="0">
                          <a:effectLst/>
                          <a:latin typeface="inherit"/>
                        </a:rPr>
                        <a:t>@Test</a:t>
                      </a:r>
                    </a:p>
                  </a:txBody>
                  <a:tcPr marL="20111" marR="20111" marT="10056" marB="10056">
                    <a:lnL w="7620" cap="flat" cmpd="sng" algn="ctr">
                      <a:solidFill>
                        <a:srgbClr val="DEDEDE"/>
                      </a:solidFill>
                      <a:prstDash val="solid"/>
                      <a:round/>
                      <a:headEnd type="none" w="med" len="med"/>
                      <a:tailEnd type="none" w="med" len="med"/>
                    </a:lnL>
                    <a:lnR w="7620" cap="flat" cmpd="sng" algn="ctr">
                      <a:solidFill>
                        <a:srgbClr val="DEDEDE"/>
                      </a:solidFill>
                      <a:prstDash val="solid"/>
                      <a:round/>
                      <a:headEnd type="none" w="med" len="med"/>
                      <a:tailEnd type="none" w="med" len="med"/>
                    </a:lnR>
                    <a:lnT w="7620" cap="flat" cmpd="sng" algn="ctr">
                      <a:solidFill>
                        <a:srgbClr val="DEDEDE"/>
                      </a:solidFill>
                      <a:prstDash val="solid"/>
                      <a:round/>
                      <a:headEnd type="none" w="med" len="med"/>
                      <a:tailEnd type="none" w="med" len="med"/>
                    </a:lnT>
                    <a:lnB w="7620" cap="flat" cmpd="sng" algn="ctr">
                      <a:solidFill>
                        <a:srgbClr val="DEDEDE"/>
                      </a:solidFill>
                      <a:prstDash val="solid"/>
                      <a:round/>
                      <a:headEnd type="none" w="med" len="med"/>
                      <a:tailEnd type="none" w="med" len="med"/>
                    </a:lnB>
                    <a:solidFill>
                      <a:srgbClr val="FFFFFF"/>
                    </a:solidFill>
                  </a:tcPr>
                </a:tc>
                <a:tc>
                  <a:txBody>
                    <a:bodyPr/>
                    <a:lstStyle/>
                    <a:p>
                      <a:pPr algn="l" rtl="0" fontAlgn="t"/>
                      <a:r>
                        <a:rPr lang="en-US" sz="1600" b="0" i="0">
                          <a:effectLst/>
                          <a:latin typeface="inherit"/>
                        </a:rPr>
                        <a:t>Identifies a method as a test method.</a:t>
                      </a:r>
                    </a:p>
                  </a:txBody>
                  <a:tcPr marL="20111" marR="20111" marT="10056" marB="10056">
                    <a:lnL w="7620" cap="flat" cmpd="sng" algn="ctr">
                      <a:solidFill>
                        <a:srgbClr val="DEDEDE"/>
                      </a:solidFill>
                      <a:prstDash val="solid"/>
                      <a:round/>
                      <a:headEnd type="none" w="med" len="med"/>
                      <a:tailEnd type="none" w="med" len="med"/>
                    </a:lnL>
                    <a:lnR w="7620" cap="flat" cmpd="sng" algn="ctr">
                      <a:solidFill>
                        <a:srgbClr val="DEDEDE"/>
                      </a:solidFill>
                      <a:prstDash val="solid"/>
                      <a:round/>
                      <a:headEnd type="none" w="med" len="med"/>
                      <a:tailEnd type="none" w="med" len="med"/>
                    </a:lnR>
                    <a:lnT w="7620" cap="flat" cmpd="sng" algn="ctr">
                      <a:solidFill>
                        <a:srgbClr val="DEDEDE"/>
                      </a:solidFill>
                      <a:prstDash val="solid"/>
                      <a:round/>
                      <a:headEnd type="none" w="med" len="med"/>
                      <a:tailEnd type="none" w="med" len="med"/>
                    </a:lnT>
                    <a:lnB w="7620" cap="flat" cmpd="sng" algn="ctr">
                      <a:solidFill>
                        <a:srgbClr val="DEDEDE"/>
                      </a:solidFill>
                      <a:prstDash val="solid"/>
                      <a:round/>
                      <a:headEnd type="none" w="med" len="med"/>
                      <a:tailEnd type="none" w="med" len="med"/>
                    </a:lnB>
                    <a:solidFill>
                      <a:srgbClr val="FFFFFF"/>
                    </a:solidFill>
                  </a:tcPr>
                </a:tc>
                <a:extLst>
                  <a:ext uri="{0D108BD9-81ED-4DB2-BD59-A6C34878D82A}">
                    <a16:rowId xmlns:a16="http://schemas.microsoft.com/office/drawing/2014/main" val="1706206119"/>
                  </a:ext>
                </a:extLst>
              </a:tr>
              <a:tr h="459349">
                <a:tc>
                  <a:txBody>
                    <a:bodyPr/>
                    <a:lstStyle/>
                    <a:p>
                      <a:pPr algn="l" rtl="0" fontAlgn="t"/>
                      <a:r>
                        <a:rPr lang="en-US" sz="1600" b="0" i="0">
                          <a:effectLst/>
                          <a:latin typeface="inherit"/>
                        </a:rPr>
                        <a:t>@Before</a:t>
                      </a:r>
                    </a:p>
                  </a:txBody>
                  <a:tcPr marL="20111" marR="20111" marT="10056" marB="10056">
                    <a:lnL w="7620" cap="flat" cmpd="sng" algn="ctr">
                      <a:solidFill>
                        <a:srgbClr val="DEDEDE"/>
                      </a:solidFill>
                      <a:prstDash val="solid"/>
                      <a:round/>
                      <a:headEnd type="none" w="med" len="med"/>
                      <a:tailEnd type="none" w="med" len="med"/>
                    </a:lnL>
                    <a:lnR w="7620" cap="flat" cmpd="sng" algn="ctr">
                      <a:solidFill>
                        <a:srgbClr val="DEDEDE"/>
                      </a:solidFill>
                      <a:prstDash val="solid"/>
                      <a:round/>
                      <a:headEnd type="none" w="med" len="med"/>
                      <a:tailEnd type="none" w="med" len="med"/>
                    </a:lnR>
                    <a:lnT w="7620" cap="flat" cmpd="sng" algn="ctr">
                      <a:solidFill>
                        <a:srgbClr val="DEDEDE"/>
                      </a:solidFill>
                      <a:prstDash val="solid"/>
                      <a:round/>
                      <a:headEnd type="none" w="med" len="med"/>
                      <a:tailEnd type="none" w="med" len="med"/>
                    </a:lnT>
                    <a:lnB w="7620" cap="flat" cmpd="sng" algn="ctr">
                      <a:solidFill>
                        <a:srgbClr val="DEDEDE"/>
                      </a:solidFill>
                      <a:prstDash val="solid"/>
                      <a:round/>
                      <a:headEnd type="none" w="med" len="med"/>
                      <a:tailEnd type="none" w="med" len="med"/>
                    </a:lnB>
                    <a:solidFill>
                      <a:srgbClr val="FFFFFF"/>
                    </a:solidFill>
                  </a:tcPr>
                </a:tc>
                <a:tc>
                  <a:txBody>
                    <a:bodyPr/>
                    <a:lstStyle/>
                    <a:p>
                      <a:pPr algn="l" rtl="0" fontAlgn="t"/>
                      <a:r>
                        <a:rPr lang="en-US" sz="1600" b="0" i="0">
                          <a:effectLst/>
                          <a:latin typeface="inherit"/>
                        </a:rPr>
                        <a:t>Executed before each test. It is used to prepare the test environment (e.g., read input data, initialize the class).</a:t>
                      </a:r>
                    </a:p>
                  </a:txBody>
                  <a:tcPr marL="20111" marR="20111" marT="10056" marB="10056">
                    <a:lnL w="7620" cap="flat" cmpd="sng" algn="ctr">
                      <a:solidFill>
                        <a:srgbClr val="DEDEDE"/>
                      </a:solidFill>
                      <a:prstDash val="solid"/>
                      <a:round/>
                      <a:headEnd type="none" w="med" len="med"/>
                      <a:tailEnd type="none" w="med" len="med"/>
                    </a:lnL>
                    <a:lnR w="7620" cap="flat" cmpd="sng" algn="ctr">
                      <a:solidFill>
                        <a:srgbClr val="DEDEDE"/>
                      </a:solidFill>
                      <a:prstDash val="solid"/>
                      <a:round/>
                      <a:headEnd type="none" w="med" len="med"/>
                      <a:tailEnd type="none" w="med" len="med"/>
                    </a:lnR>
                    <a:lnT w="7620" cap="flat" cmpd="sng" algn="ctr">
                      <a:solidFill>
                        <a:srgbClr val="DEDEDE"/>
                      </a:solidFill>
                      <a:prstDash val="solid"/>
                      <a:round/>
                      <a:headEnd type="none" w="med" len="med"/>
                      <a:tailEnd type="none" w="med" len="med"/>
                    </a:lnT>
                    <a:lnB w="7620" cap="flat" cmpd="sng" algn="ctr">
                      <a:solidFill>
                        <a:srgbClr val="DEDEDE"/>
                      </a:solidFill>
                      <a:prstDash val="solid"/>
                      <a:round/>
                      <a:headEnd type="none" w="med" len="med"/>
                      <a:tailEnd type="none" w="med" len="med"/>
                    </a:lnB>
                    <a:solidFill>
                      <a:srgbClr val="FFFFFF"/>
                    </a:solidFill>
                  </a:tcPr>
                </a:tc>
                <a:extLst>
                  <a:ext uri="{0D108BD9-81ED-4DB2-BD59-A6C34878D82A}">
                    <a16:rowId xmlns:a16="http://schemas.microsoft.com/office/drawing/2014/main" val="4280671126"/>
                  </a:ext>
                </a:extLst>
              </a:tr>
              <a:tr h="900504">
                <a:tc>
                  <a:txBody>
                    <a:bodyPr/>
                    <a:lstStyle/>
                    <a:p>
                      <a:pPr algn="l" rtl="0" fontAlgn="t"/>
                      <a:r>
                        <a:rPr lang="en-US" sz="1600" b="0" i="0">
                          <a:effectLst/>
                          <a:latin typeface="inherit"/>
                        </a:rPr>
                        <a:t>@After</a:t>
                      </a:r>
                    </a:p>
                  </a:txBody>
                  <a:tcPr marL="20111" marR="20111" marT="10056" marB="10056">
                    <a:lnL w="7620" cap="flat" cmpd="sng" algn="ctr">
                      <a:solidFill>
                        <a:srgbClr val="DEDEDE"/>
                      </a:solidFill>
                      <a:prstDash val="solid"/>
                      <a:round/>
                      <a:headEnd type="none" w="med" len="med"/>
                      <a:tailEnd type="none" w="med" len="med"/>
                    </a:lnL>
                    <a:lnR w="7620" cap="flat" cmpd="sng" algn="ctr">
                      <a:solidFill>
                        <a:srgbClr val="DEDEDE"/>
                      </a:solidFill>
                      <a:prstDash val="solid"/>
                      <a:round/>
                      <a:headEnd type="none" w="med" len="med"/>
                      <a:tailEnd type="none" w="med" len="med"/>
                    </a:lnR>
                    <a:lnT w="7620" cap="flat" cmpd="sng" algn="ctr">
                      <a:solidFill>
                        <a:srgbClr val="DEDEDE"/>
                      </a:solidFill>
                      <a:prstDash val="solid"/>
                      <a:round/>
                      <a:headEnd type="none" w="med" len="med"/>
                      <a:tailEnd type="none" w="med" len="med"/>
                    </a:lnT>
                    <a:lnB w="7620" cap="flat" cmpd="sng" algn="ctr">
                      <a:solidFill>
                        <a:srgbClr val="DEDEDE"/>
                      </a:solidFill>
                      <a:prstDash val="solid"/>
                      <a:round/>
                      <a:headEnd type="none" w="med" len="med"/>
                      <a:tailEnd type="none" w="med" len="med"/>
                    </a:lnB>
                    <a:solidFill>
                      <a:srgbClr val="FFFFFF"/>
                    </a:solidFill>
                  </a:tcPr>
                </a:tc>
                <a:tc>
                  <a:txBody>
                    <a:bodyPr/>
                    <a:lstStyle/>
                    <a:p>
                      <a:pPr algn="l" rtl="0" fontAlgn="t"/>
                      <a:r>
                        <a:rPr lang="en-US" sz="1600" b="0" i="0" dirty="0">
                          <a:effectLst/>
                          <a:latin typeface="inherit"/>
                        </a:rPr>
                        <a:t>Executed after each test. It is used to cleanup the test environment (e.g., delete temporary data, restore defaults). It can also save memory by cleaning up expensive memory structures.</a:t>
                      </a:r>
                    </a:p>
                  </a:txBody>
                  <a:tcPr marL="20111" marR="20111" marT="10056" marB="10056">
                    <a:lnL w="7620" cap="flat" cmpd="sng" algn="ctr">
                      <a:solidFill>
                        <a:srgbClr val="DEDEDE"/>
                      </a:solidFill>
                      <a:prstDash val="solid"/>
                      <a:round/>
                      <a:headEnd type="none" w="med" len="med"/>
                      <a:tailEnd type="none" w="med" len="med"/>
                    </a:lnL>
                    <a:lnR w="7620" cap="flat" cmpd="sng" algn="ctr">
                      <a:solidFill>
                        <a:srgbClr val="DEDEDE"/>
                      </a:solidFill>
                      <a:prstDash val="solid"/>
                      <a:round/>
                      <a:headEnd type="none" w="med" len="med"/>
                      <a:tailEnd type="none" w="med" len="med"/>
                    </a:lnR>
                    <a:lnT w="7620" cap="flat" cmpd="sng" algn="ctr">
                      <a:solidFill>
                        <a:srgbClr val="DEDEDE"/>
                      </a:solidFill>
                      <a:prstDash val="solid"/>
                      <a:round/>
                      <a:headEnd type="none" w="med" len="med"/>
                      <a:tailEnd type="none" w="med" len="med"/>
                    </a:lnT>
                    <a:lnB w="7620" cap="flat" cmpd="sng" algn="ctr">
                      <a:solidFill>
                        <a:srgbClr val="DEDEDE"/>
                      </a:solidFill>
                      <a:prstDash val="solid"/>
                      <a:round/>
                      <a:headEnd type="none" w="med" len="med"/>
                      <a:tailEnd type="none" w="med" len="med"/>
                    </a:lnB>
                    <a:solidFill>
                      <a:srgbClr val="FFFFFF"/>
                    </a:solidFill>
                  </a:tcPr>
                </a:tc>
                <a:extLst>
                  <a:ext uri="{0D108BD9-81ED-4DB2-BD59-A6C34878D82A}">
                    <a16:rowId xmlns:a16="http://schemas.microsoft.com/office/drawing/2014/main" val="4169419225"/>
                  </a:ext>
                </a:extLst>
              </a:tr>
              <a:tr h="900504">
                <a:tc>
                  <a:txBody>
                    <a:bodyPr/>
                    <a:lstStyle/>
                    <a:p>
                      <a:pPr algn="l" rtl="0" fontAlgn="t"/>
                      <a:r>
                        <a:rPr lang="en-US" sz="1600" b="0" i="0">
                          <a:effectLst/>
                          <a:latin typeface="inherit"/>
                        </a:rPr>
                        <a:t>@BeforeClass</a:t>
                      </a:r>
                    </a:p>
                  </a:txBody>
                  <a:tcPr marL="20111" marR="20111" marT="10056" marB="10056">
                    <a:lnL w="7620" cap="flat" cmpd="sng" algn="ctr">
                      <a:solidFill>
                        <a:srgbClr val="DEDEDE"/>
                      </a:solidFill>
                      <a:prstDash val="solid"/>
                      <a:round/>
                      <a:headEnd type="none" w="med" len="med"/>
                      <a:tailEnd type="none" w="med" len="med"/>
                    </a:lnL>
                    <a:lnR w="7620" cap="flat" cmpd="sng" algn="ctr">
                      <a:solidFill>
                        <a:srgbClr val="DEDEDE"/>
                      </a:solidFill>
                      <a:prstDash val="solid"/>
                      <a:round/>
                      <a:headEnd type="none" w="med" len="med"/>
                      <a:tailEnd type="none" w="med" len="med"/>
                    </a:lnR>
                    <a:lnT w="7620" cap="flat" cmpd="sng" algn="ctr">
                      <a:solidFill>
                        <a:srgbClr val="DEDEDE"/>
                      </a:solidFill>
                      <a:prstDash val="solid"/>
                      <a:round/>
                      <a:headEnd type="none" w="med" len="med"/>
                      <a:tailEnd type="none" w="med" len="med"/>
                    </a:lnT>
                    <a:lnB w="7620" cap="flat" cmpd="sng" algn="ctr">
                      <a:solidFill>
                        <a:srgbClr val="DEDEDE"/>
                      </a:solidFill>
                      <a:prstDash val="solid"/>
                      <a:round/>
                      <a:headEnd type="none" w="med" len="med"/>
                      <a:tailEnd type="none" w="med" len="med"/>
                    </a:lnB>
                    <a:solidFill>
                      <a:srgbClr val="FFFFFF"/>
                    </a:solidFill>
                  </a:tcPr>
                </a:tc>
                <a:tc>
                  <a:txBody>
                    <a:bodyPr/>
                    <a:lstStyle/>
                    <a:p>
                      <a:pPr algn="l" rtl="0" fontAlgn="t"/>
                      <a:r>
                        <a:rPr lang="en-US" sz="1600" b="0" i="0" dirty="0">
                          <a:effectLst/>
                          <a:latin typeface="inherit"/>
                        </a:rPr>
                        <a:t>Executed once, before the start of all tests. It is used to perform time intensive activities, for example, to connect to a database. Methods marked with this annotation need to be defined as static to work with JUnit.</a:t>
                      </a:r>
                    </a:p>
                  </a:txBody>
                  <a:tcPr marL="20111" marR="20111" marT="10056" marB="10056">
                    <a:lnL w="7620" cap="flat" cmpd="sng" algn="ctr">
                      <a:solidFill>
                        <a:srgbClr val="DEDEDE"/>
                      </a:solidFill>
                      <a:prstDash val="solid"/>
                      <a:round/>
                      <a:headEnd type="none" w="med" len="med"/>
                      <a:tailEnd type="none" w="med" len="med"/>
                    </a:lnL>
                    <a:lnR w="7620" cap="flat" cmpd="sng" algn="ctr">
                      <a:solidFill>
                        <a:srgbClr val="DEDEDE"/>
                      </a:solidFill>
                      <a:prstDash val="solid"/>
                      <a:round/>
                      <a:headEnd type="none" w="med" len="med"/>
                      <a:tailEnd type="none" w="med" len="med"/>
                    </a:lnR>
                    <a:lnT w="7620" cap="flat" cmpd="sng" algn="ctr">
                      <a:solidFill>
                        <a:srgbClr val="DEDEDE"/>
                      </a:solidFill>
                      <a:prstDash val="solid"/>
                      <a:round/>
                      <a:headEnd type="none" w="med" len="med"/>
                      <a:tailEnd type="none" w="med" len="med"/>
                    </a:lnT>
                    <a:lnB w="7620" cap="flat" cmpd="sng" algn="ctr">
                      <a:solidFill>
                        <a:srgbClr val="DEDEDE"/>
                      </a:solidFill>
                      <a:prstDash val="solid"/>
                      <a:round/>
                      <a:headEnd type="none" w="med" len="med"/>
                      <a:tailEnd type="none" w="med" len="med"/>
                    </a:lnB>
                    <a:solidFill>
                      <a:srgbClr val="FFFFFF"/>
                    </a:solidFill>
                  </a:tcPr>
                </a:tc>
                <a:extLst>
                  <a:ext uri="{0D108BD9-81ED-4DB2-BD59-A6C34878D82A}">
                    <a16:rowId xmlns:a16="http://schemas.microsoft.com/office/drawing/2014/main" val="1468493849"/>
                  </a:ext>
                </a:extLst>
              </a:tr>
              <a:tr h="900504">
                <a:tc>
                  <a:txBody>
                    <a:bodyPr/>
                    <a:lstStyle/>
                    <a:p>
                      <a:pPr algn="l" rtl="0" fontAlgn="t"/>
                      <a:r>
                        <a:rPr lang="en-US" sz="1600" b="0" i="0" dirty="0">
                          <a:effectLst/>
                          <a:latin typeface="inherit"/>
                        </a:rPr>
                        <a:t>@</a:t>
                      </a:r>
                      <a:r>
                        <a:rPr lang="en-US" sz="1600" b="0" i="0" dirty="0" err="1">
                          <a:effectLst/>
                          <a:latin typeface="inherit"/>
                        </a:rPr>
                        <a:t>AfterClass</a:t>
                      </a:r>
                      <a:endParaRPr lang="en-US" sz="1600" b="0" i="0" dirty="0">
                        <a:effectLst/>
                        <a:latin typeface="inherit"/>
                      </a:endParaRPr>
                    </a:p>
                  </a:txBody>
                  <a:tcPr marL="20111" marR="20111" marT="10056" marB="10056">
                    <a:lnL w="7620" cap="flat" cmpd="sng" algn="ctr">
                      <a:solidFill>
                        <a:srgbClr val="DEDEDE"/>
                      </a:solidFill>
                      <a:prstDash val="solid"/>
                      <a:round/>
                      <a:headEnd type="none" w="med" len="med"/>
                      <a:tailEnd type="none" w="med" len="med"/>
                    </a:lnL>
                    <a:lnR w="7620" cap="flat" cmpd="sng" algn="ctr">
                      <a:solidFill>
                        <a:srgbClr val="DEDEDE"/>
                      </a:solidFill>
                      <a:prstDash val="solid"/>
                      <a:round/>
                      <a:headEnd type="none" w="med" len="med"/>
                      <a:tailEnd type="none" w="med" len="med"/>
                    </a:lnR>
                    <a:lnT w="7620" cap="flat" cmpd="sng" algn="ctr">
                      <a:solidFill>
                        <a:srgbClr val="DEDEDE"/>
                      </a:solidFill>
                      <a:prstDash val="solid"/>
                      <a:round/>
                      <a:headEnd type="none" w="med" len="med"/>
                      <a:tailEnd type="none" w="med" len="med"/>
                    </a:lnT>
                    <a:lnB w="7620" cap="flat" cmpd="sng" algn="ctr">
                      <a:solidFill>
                        <a:srgbClr val="DEDEDE"/>
                      </a:solidFill>
                      <a:prstDash val="solid"/>
                      <a:round/>
                      <a:headEnd type="none" w="med" len="med"/>
                      <a:tailEnd type="none" w="med" len="med"/>
                    </a:lnB>
                    <a:solidFill>
                      <a:srgbClr val="FFFFFF"/>
                    </a:solidFill>
                  </a:tcPr>
                </a:tc>
                <a:tc>
                  <a:txBody>
                    <a:bodyPr/>
                    <a:lstStyle/>
                    <a:p>
                      <a:pPr algn="l" rtl="0" fontAlgn="t"/>
                      <a:r>
                        <a:rPr lang="en-US" sz="1600" b="0" i="0" dirty="0">
                          <a:effectLst/>
                          <a:latin typeface="inherit"/>
                        </a:rPr>
                        <a:t>Executed once, after all tests have been finished. It is used to perform clean-up activities, for example, to disconnect from a database. Methods annotated with this annotation need to be defined as static to work with JUnit.</a:t>
                      </a:r>
                    </a:p>
                  </a:txBody>
                  <a:tcPr marL="20111" marR="20111" marT="10056" marB="10056">
                    <a:lnL w="7620" cap="flat" cmpd="sng" algn="ctr">
                      <a:solidFill>
                        <a:srgbClr val="DEDEDE"/>
                      </a:solidFill>
                      <a:prstDash val="solid"/>
                      <a:round/>
                      <a:headEnd type="none" w="med" len="med"/>
                      <a:tailEnd type="none" w="med" len="med"/>
                    </a:lnL>
                    <a:lnR w="7620" cap="flat" cmpd="sng" algn="ctr">
                      <a:solidFill>
                        <a:srgbClr val="DEDEDE"/>
                      </a:solidFill>
                      <a:prstDash val="solid"/>
                      <a:round/>
                      <a:headEnd type="none" w="med" len="med"/>
                      <a:tailEnd type="none" w="med" len="med"/>
                    </a:lnR>
                    <a:lnT w="7620" cap="flat" cmpd="sng" algn="ctr">
                      <a:solidFill>
                        <a:srgbClr val="DEDEDE"/>
                      </a:solidFill>
                      <a:prstDash val="solid"/>
                      <a:round/>
                      <a:headEnd type="none" w="med" len="med"/>
                      <a:tailEnd type="none" w="med" len="med"/>
                    </a:lnT>
                    <a:lnB w="7620" cap="flat" cmpd="sng" algn="ctr">
                      <a:solidFill>
                        <a:srgbClr val="DEDEDE"/>
                      </a:solidFill>
                      <a:prstDash val="solid"/>
                      <a:round/>
                      <a:headEnd type="none" w="med" len="med"/>
                      <a:tailEnd type="none" w="med" len="med"/>
                    </a:lnB>
                    <a:solidFill>
                      <a:srgbClr val="FFFFFF"/>
                    </a:solidFill>
                  </a:tcPr>
                </a:tc>
                <a:extLst>
                  <a:ext uri="{0D108BD9-81ED-4DB2-BD59-A6C34878D82A}">
                    <a16:rowId xmlns:a16="http://schemas.microsoft.com/office/drawing/2014/main" val="3568994751"/>
                  </a:ext>
                </a:extLst>
              </a:tr>
              <a:tr h="1121081">
                <a:tc>
                  <a:txBody>
                    <a:bodyPr/>
                    <a:lstStyle/>
                    <a:p>
                      <a:pPr algn="l" rtl="0" fontAlgn="t"/>
                      <a:r>
                        <a:rPr lang="en-US" sz="1600" b="0" i="0">
                          <a:effectLst/>
                          <a:latin typeface="inherit"/>
                        </a:rPr>
                        <a:t>@Ignore or @Ignore("Why disabled")</a:t>
                      </a:r>
                    </a:p>
                  </a:txBody>
                  <a:tcPr marL="20111" marR="20111" marT="10056" marB="10056">
                    <a:lnL w="7620" cap="flat" cmpd="sng" algn="ctr">
                      <a:solidFill>
                        <a:srgbClr val="DEDEDE"/>
                      </a:solidFill>
                      <a:prstDash val="solid"/>
                      <a:round/>
                      <a:headEnd type="none" w="med" len="med"/>
                      <a:tailEnd type="none" w="med" len="med"/>
                    </a:lnL>
                    <a:lnR w="7620" cap="flat" cmpd="sng" algn="ctr">
                      <a:solidFill>
                        <a:srgbClr val="DEDEDE"/>
                      </a:solidFill>
                      <a:prstDash val="solid"/>
                      <a:round/>
                      <a:headEnd type="none" w="med" len="med"/>
                      <a:tailEnd type="none" w="med" len="med"/>
                    </a:lnR>
                    <a:lnT w="7620" cap="flat" cmpd="sng" algn="ctr">
                      <a:solidFill>
                        <a:srgbClr val="DEDEDE"/>
                      </a:solidFill>
                      <a:prstDash val="solid"/>
                      <a:round/>
                      <a:headEnd type="none" w="med" len="med"/>
                      <a:tailEnd type="none" w="med" len="med"/>
                    </a:lnT>
                    <a:lnB w="7620" cap="flat" cmpd="sng" algn="ctr">
                      <a:solidFill>
                        <a:srgbClr val="DEDEDE"/>
                      </a:solidFill>
                      <a:prstDash val="solid"/>
                      <a:round/>
                      <a:headEnd type="none" w="med" len="med"/>
                      <a:tailEnd type="none" w="med" len="med"/>
                    </a:lnB>
                    <a:solidFill>
                      <a:srgbClr val="FFFFFF"/>
                    </a:solidFill>
                  </a:tcPr>
                </a:tc>
                <a:tc>
                  <a:txBody>
                    <a:bodyPr/>
                    <a:lstStyle/>
                    <a:p>
                      <a:pPr algn="l" rtl="0" fontAlgn="t"/>
                      <a:r>
                        <a:rPr lang="en-US" sz="1600" b="0" i="0">
                          <a:effectLst/>
                          <a:latin typeface="inherit"/>
                        </a:rPr>
                        <a:t>Marks that the test should be disabled. This is useful when the underlying code has been changed and the test case has not yet been adapted. Or if the execution time of this test is too long to be included. It is best practice to provide the optional description, why the test is disabled.</a:t>
                      </a:r>
                    </a:p>
                  </a:txBody>
                  <a:tcPr marL="20111" marR="20111" marT="10056" marB="10056">
                    <a:lnL w="7620" cap="flat" cmpd="sng" algn="ctr">
                      <a:solidFill>
                        <a:srgbClr val="DEDEDE"/>
                      </a:solidFill>
                      <a:prstDash val="solid"/>
                      <a:round/>
                      <a:headEnd type="none" w="med" len="med"/>
                      <a:tailEnd type="none" w="med" len="med"/>
                    </a:lnL>
                    <a:lnR w="7620" cap="flat" cmpd="sng" algn="ctr">
                      <a:solidFill>
                        <a:srgbClr val="DEDEDE"/>
                      </a:solidFill>
                      <a:prstDash val="solid"/>
                      <a:round/>
                      <a:headEnd type="none" w="med" len="med"/>
                      <a:tailEnd type="none" w="med" len="med"/>
                    </a:lnR>
                    <a:lnT w="7620" cap="flat" cmpd="sng" algn="ctr">
                      <a:solidFill>
                        <a:srgbClr val="DEDEDE"/>
                      </a:solidFill>
                      <a:prstDash val="solid"/>
                      <a:round/>
                      <a:headEnd type="none" w="med" len="med"/>
                      <a:tailEnd type="none" w="med" len="med"/>
                    </a:lnT>
                    <a:lnB w="7620" cap="flat" cmpd="sng" algn="ctr">
                      <a:solidFill>
                        <a:srgbClr val="DEDEDE"/>
                      </a:solidFill>
                      <a:prstDash val="solid"/>
                      <a:round/>
                      <a:headEnd type="none" w="med" len="med"/>
                      <a:tailEnd type="none" w="med" len="med"/>
                    </a:lnB>
                    <a:solidFill>
                      <a:srgbClr val="FFFFFF"/>
                    </a:solidFill>
                  </a:tcPr>
                </a:tc>
                <a:extLst>
                  <a:ext uri="{0D108BD9-81ED-4DB2-BD59-A6C34878D82A}">
                    <a16:rowId xmlns:a16="http://schemas.microsoft.com/office/drawing/2014/main" val="1533052390"/>
                  </a:ext>
                </a:extLst>
              </a:tr>
              <a:tr h="459349">
                <a:tc>
                  <a:txBody>
                    <a:bodyPr/>
                    <a:lstStyle/>
                    <a:p>
                      <a:pPr algn="l" rtl="0" fontAlgn="t"/>
                      <a:r>
                        <a:rPr lang="en-US" sz="1600" b="0" i="0">
                          <a:effectLst/>
                          <a:latin typeface="inherit"/>
                        </a:rPr>
                        <a:t>@Test (expected = Exception.class)</a:t>
                      </a:r>
                    </a:p>
                  </a:txBody>
                  <a:tcPr marL="20111" marR="20111" marT="10056" marB="10056">
                    <a:lnL w="7620" cap="flat" cmpd="sng" algn="ctr">
                      <a:solidFill>
                        <a:srgbClr val="DEDEDE"/>
                      </a:solidFill>
                      <a:prstDash val="solid"/>
                      <a:round/>
                      <a:headEnd type="none" w="med" len="med"/>
                      <a:tailEnd type="none" w="med" len="med"/>
                    </a:lnL>
                    <a:lnR w="7620" cap="flat" cmpd="sng" algn="ctr">
                      <a:solidFill>
                        <a:srgbClr val="DEDEDE"/>
                      </a:solidFill>
                      <a:prstDash val="solid"/>
                      <a:round/>
                      <a:headEnd type="none" w="med" len="med"/>
                      <a:tailEnd type="none" w="med" len="med"/>
                    </a:lnR>
                    <a:lnT w="7620" cap="flat" cmpd="sng" algn="ctr">
                      <a:solidFill>
                        <a:srgbClr val="DEDEDE"/>
                      </a:solidFill>
                      <a:prstDash val="solid"/>
                      <a:round/>
                      <a:headEnd type="none" w="med" len="med"/>
                      <a:tailEnd type="none" w="med" len="med"/>
                    </a:lnT>
                    <a:lnB w="7620" cap="flat" cmpd="sng" algn="ctr">
                      <a:solidFill>
                        <a:srgbClr val="DEDEDE"/>
                      </a:solidFill>
                      <a:prstDash val="solid"/>
                      <a:round/>
                      <a:headEnd type="none" w="med" len="med"/>
                      <a:tailEnd type="none" w="med" len="med"/>
                    </a:lnB>
                    <a:solidFill>
                      <a:srgbClr val="FFFFFF"/>
                    </a:solidFill>
                  </a:tcPr>
                </a:tc>
                <a:tc>
                  <a:txBody>
                    <a:bodyPr/>
                    <a:lstStyle/>
                    <a:p>
                      <a:pPr algn="l" rtl="0" fontAlgn="t"/>
                      <a:r>
                        <a:rPr lang="en-US" sz="1600" b="0" i="0">
                          <a:effectLst/>
                          <a:latin typeface="inherit"/>
                        </a:rPr>
                        <a:t>Fails if the method does not throw the named exception.</a:t>
                      </a:r>
                    </a:p>
                  </a:txBody>
                  <a:tcPr marL="20111" marR="20111" marT="10056" marB="10056">
                    <a:lnL w="7620" cap="flat" cmpd="sng" algn="ctr">
                      <a:solidFill>
                        <a:srgbClr val="DEDEDE"/>
                      </a:solidFill>
                      <a:prstDash val="solid"/>
                      <a:round/>
                      <a:headEnd type="none" w="med" len="med"/>
                      <a:tailEnd type="none" w="med" len="med"/>
                    </a:lnL>
                    <a:lnR w="7620" cap="flat" cmpd="sng" algn="ctr">
                      <a:solidFill>
                        <a:srgbClr val="DEDEDE"/>
                      </a:solidFill>
                      <a:prstDash val="solid"/>
                      <a:round/>
                      <a:headEnd type="none" w="med" len="med"/>
                      <a:tailEnd type="none" w="med" len="med"/>
                    </a:lnR>
                    <a:lnT w="7620" cap="flat" cmpd="sng" algn="ctr">
                      <a:solidFill>
                        <a:srgbClr val="DEDEDE"/>
                      </a:solidFill>
                      <a:prstDash val="solid"/>
                      <a:round/>
                      <a:headEnd type="none" w="med" len="med"/>
                      <a:tailEnd type="none" w="med" len="med"/>
                    </a:lnT>
                    <a:lnB w="7620" cap="flat" cmpd="sng" algn="ctr">
                      <a:solidFill>
                        <a:srgbClr val="DEDEDE"/>
                      </a:solidFill>
                      <a:prstDash val="solid"/>
                      <a:round/>
                      <a:headEnd type="none" w="med" len="med"/>
                      <a:tailEnd type="none" w="med" len="med"/>
                    </a:lnB>
                    <a:solidFill>
                      <a:srgbClr val="FFFFFF"/>
                    </a:solidFill>
                  </a:tcPr>
                </a:tc>
                <a:extLst>
                  <a:ext uri="{0D108BD9-81ED-4DB2-BD59-A6C34878D82A}">
                    <a16:rowId xmlns:a16="http://schemas.microsoft.com/office/drawing/2014/main" val="3141781699"/>
                  </a:ext>
                </a:extLst>
              </a:tr>
              <a:tr h="238771">
                <a:tc>
                  <a:txBody>
                    <a:bodyPr/>
                    <a:lstStyle/>
                    <a:p>
                      <a:pPr algn="l" rtl="0" fontAlgn="t"/>
                      <a:r>
                        <a:rPr lang="en-US" sz="1600" b="0" i="0">
                          <a:effectLst/>
                          <a:latin typeface="inherit"/>
                        </a:rPr>
                        <a:t>@Test(timeout=100)</a:t>
                      </a:r>
                    </a:p>
                  </a:txBody>
                  <a:tcPr marL="20111" marR="20111" marT="10056" marB="10056">
                    <a:lnL w="7620" cap="flat" cmpd="sng" algn="ctr">
                      <a:solidFill>
                        <a:srgbClr val="DEDEDE"/>
                      </a:solidFill>
                      <a:prstDash val="solid"/>
                      <a:round/>
                      <a:headEnd type="none" w="med" len="med"/>
                      <a:tailEnd type="none" w="med" len="med"/>
                    </a:lnL>
                    <a:lnR w="7620" cap="flat" cmpd="sng" algn="ctr">
                      <a:solidFill>
                        <a:srgbClr val="DEDEDE"/>
                      </a:solidFill>
                      <a:prstDash val="solid"/>
                      <a:round/>
                      <a:headEnd type="none" w="med" len="med"/>
                      <a:tailEnd type="none" w="med" len="med"/>
                    </a:lnR>
                    <a:lnT w="7620" cap="flat" cmpd="sng" algn="ctr">
                      <a:solidFill>
                        <a:srgbClr val="DEDEDE"/>
                      </a:solidFill>
                      <a:prstDash val="solid"/>
                      <a:round/>
                      <a:headEnd type="none" w="med" len="med"/>
                      <a:tailEnd type="none" w="med" len="med"/>
                    </a:lnT>
                    <a:lnB w="7620" cap="flat" cmpd="sng" algn="ctr">
                      <a:solidFill>
                        <a:srgbClr val="DEDEDE"/>
                      </a:solidFill>
                      <a:prstDash val="solid"/>
                      <a:round/>
                      <a:headEnd type="none" w="med" len="med"/>
                      <a:tailEnd type="none" w="med" len="med"/>
                    </a:lnB>
                    <a:solidFill>
                      <a:srgbClr val="FFFFFF"/>
                    </a:solidFill>
                  </a:tcPr>
                </a:tc>
                <a:tc>
                  <a:txBody>
                    <a:bodyPr/>
                    <a:lstStyle/>
                    <a:p>
                      <a:pPr algn="l" rtl="0" fontAlgn="t"/>
                      <a:r>
                        <a:rPr lang="en-US" sz="1600" b="0" i="0" dirty="0">
                          <a:effectLst/>
                          <a:latin typeface="inherit"/>
                        </a:rPr>
                        <a:t>Fails if the method takes longer than 100 milliseconds.</a:t>
                      </a:r>
                    </a:p>
                  </a:txBody>
                  <a:tcPr marL="20111" marR="20111" marT="10056" marB="10056">
                    <a:lnL w="7620" cap="flat" cmpd="sng" algn="ctr">
                      <a:solidFill>
                        <a:srgbClr val="DEDEDE"/>
                      </a:solidFill>
                      <a:prstDash val="solid"/>
                      <a:round/>
                      <a:headEnd type="none" w="med" len="med"/>
                      <a:tailEnd type="none" w="med" len="med"/>
                    </a:lnL>
                    <a:lnR w="7620" cap="flat" cmpd="sng" algn="ctr">
                      <a:solidFill>
                        <a:srgbClr val="DEDEDE"/>
                      </a:solidFill>
                      <a:prstDash val="solid"/>
                      <a:round/>
                      <a:headEnd type="none" w="med" len="med"/>
                      <a:tailEnd type="none" w="med" len="med"/>
                    </a:lnR>
                    <a:lnT w="7620" cap="flat" cmpd="sng" algn="ctr">
                      <a:solidFill>
                        <a:srgbClr val="DEDEDE"/>
                      </a:solidFill>
                      <a:prstDash val="solid"/>
                      <a:round/>
                      <a:headEnd type="none" w="med" len="med"/>
                      <a:tailEnd type="none" w="med" len="med"/>
                    </a:lnT>
                    <a:lnB w="7620" cap="flat" cmpd="sng" algn="ctr">
                      <a:solidFill>
                        <a:srgbClr val="DEDEDE"/>
                      </a:solidFill>
                      <a:prstDash val="solid"/>
                      <a:round/>
                      <a:headEnd type="none" w="med" len="med"/>
                      <a:tailEnd type="none" w="med" len="med"/>
                    </a:lnB>
                    <a:solidFill>
                      <a:srgbClr val="FFFFFF"/>
                    </a:solidFill>
                  </a:tcPr>
                </a:tc>
                <a:extLst>
                  <a:ext uri="{0D108BD9-81ED-4DB2-BD59-A6C34878D82A}">
                    <a16:rowId xmlns:a16="http://schemas.microsoft.com/office/drawing/2014/main" val="326515195"/>
                  </a:ext>
                </a:extLst>
              </a:tr>
            </a:tbl>
          </a:graphicData>
        </a:graphic>
      </p:graphicFrame>
    </p:spTree>
    <p:extLst>
      <p:ext uri="{BB962C8B-B14F-4D97-AF65-F5344CB8AC3E}">
        <p14:creationId xmlns:p14="http://schemas.microsoft.com/office/powerpoint/2010/main" val="1872695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968979" y="2370666"/>
            <a:ext cx="2867377" cy="1320800"/>
          </a:xfrm>
        </p:spPr>
        <p:txBody>
          <a:bodyPr>
            <a:normAutofit/>
          </a:bodyPr>
          <a:lstStyle/>
          <a:p>
            <a:r>
              <a:rPr lang="en-US" sz="8000" dirty="0"/>
              <a:t>DEMO</a:t>
            </a:r>
            <a:endParaRPr lang="en-US" sz="9600" dirty="0"/>
          </a:p>
        </p:txBody>
      </p:sp>
    </p:spTree>
    <p:extLst>
      <p:ext uri="{BB962C8B-B14F-4D97-AF65-F5344CB8AC3E}">
        <p14:creationId xmlns:p14="http://schemas.microsoft.com/office/powerpoint/2010/main" val="790317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2445" y="838423"/>
            <a:ext cx="8240888" cy="869244"/>
          </a:xfrm>
        </p:spPr>
        <p:txBody>
          <a:bodyPr/>
          <a:lstStyle/>
          <a:p>
            <a:r>
              <a:rPr lang="en-US" dirty="0" smtClean="0"/>
              <a:t>Firebase Authentication</a:t>
            </a:r>
            <a:endParaRPr lang="en-GB"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502004">
            <a:off x="6127520" y="725717"/>
            <a:ext cx="2918178" cy="3221982"/>
          </a:xfrm>
          <a:prstGeom prst="rect">
            <a:avLst/>
          </a:prstGeom>
        </p:spPr>
      </p:pic>
      <p:sp>
        <p:nvSpPr>
          <p:cNvPr id="4" name="TextBox 3"/>
          <p:cNvSpPr txBox="1"/>
          <p:nvPr/>
        </p:nvSpPr>
        <p:spPr>
          <a:xfrm>
            <a:off x="1072445" y="1873956"/>
            <a:ext cx="4967112" cy="646331"/>
          </a:xfrm>
          <a:prstGeom prst="rect">
            <a:avLst/>
          </a:prstGeom>
          <a:noFill/>
        </p:spPr>
        <p:txBody>
          <a:bodyPr wrap="square" rtlCol="0">
            <a:spAutoFit/>
          </a:bodyPr>
          <a:lstStyle/>
          <a:p>
            <a:r>
              <a:rPr lang="en-US" dirty="0" smtClean="0"/>
              <a:t>Have you ever Build your own Authentication System?</a:t>
            </a:r>
            <a:endParaRPr lang="en-GB"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9156" y="3520229"/>
            <a:ext cx="4807379" cy="2119665"/>
          </a:xfrm>
          <a:prstGeom prst="rect">
            <a:avLst/>
          </a:prstGeom>
        </p:spPr>
      </p:pic>
    </p:spTree>
    <p:extLst>
      <p:ext uri="{BB962C8B-B14F-4D97-AF65-F5344CB8AC3E}">
        <p14:creationId xmlns:p14="http://schemas.microsoft.com/office/powerpoint/2010/main" val="41184163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3" y="609600"/>
            <a:ext cx="8602133" cy="835378"/>
          </a:xfrm>
        </p:spPr>
        <p:txBody>
          <a:bodyPr/>
          <a:lstStyle/>
          <a:p>
            <a:r>
              <a:rPr lang="en-US" dirty="0" smtClean="0"/>
              <a:t>Firebase </a:t>
            </a:r>
            <a:r>
              <a:rPr lang="en-US" dirty="0" err="1" smtClean="0"/>
              <a:t>Auth</a:t>
            </a:r>
            <a:endParaRPr lang="en-GB" dirty="0"/>
          </a:p>
        </p:txBody>
      </p:sp>
      <p:sp>
        <p:nvSpPr>
          <p:cNvPr id="3" name="Rectangle 2"/>
          <p:cNvSpPr/>
          <p:nvPr/>
        </p:nvSpPr>
        <p:spPr>
          <a:xfrm>
            <a:off x="677332" y="1596156"/>
            <a:ext cx="8139289" cy="646331"/>
          </a:xfrm>
          <a:prstGeom prst="rect">
            <a:avLst/>
          </a:prstGeom>
        </p:spPr>
        <p:txBody>
          <a:bodyPr wrap="square">
            <a:spAutoFit/>
          </a:bodyPr>
          <a:lstStyle/>
          <a:p>
            <a:r>
              <a:rPr lang="en-US" dirty="0" smtClean="0"/>
              <a:t>What is Firebase </a:t>
            </a:r>
            <a:r>
              <a:rPr lang="en-US" dirty="0" err="1" smtClean="0"/>
              <a:t>Auth</a:t>
            </a:r>
            <a:r>
              <a:rPr lang="en-US" dirty="0" smtClean="0"/>
              <a:t>?</a:t>
            </a:r>
          </a:p>
          <a:p>
            <a:r>
              <a:rPr lang="en-US" dirty="0" smtClean="0"/>
              <a:t>Why we used Firebase </a:t>
            </a:r>
            <a:r>
              <a:rPr lang="en-US" dirty="0" err="1" smtClean="0"/>
              <a:t>Auth</a:t>
            </a:r>
            <a:r>
              <a:rPr lang="en-US" dirty="0" smtClean="0"/>
              <a:t>?</a:t>
            </a:r>
            <a:endParaRPr lang="en-GB"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41687" y="2393665"/>
            <a:ext cx="6073424" cy="3416301"/>
          </a:xfrm>
          <a:prstGeom prst="rect">
            <a:avLst/>
          </a:prstGeom>
        </p:spPr>
      </p:pic>
    </p:spTree>
    <p:extLst>
      <p:ext uri="{BB962C8B-B14F-4D97-AF65-F5344CB8AC3E}">
        <p14:creationId xmlns:p14="http://schemas.microsoft.com/office/powerpoint/2010/main" val="8817822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This Work?</a:t>
            </a:r>
            <a:endParaRPr lang="en-GB" dirty="0"/>
          </a:p>
        </p:txBody>
      </p:sp>
      <p:sp>
        <p:nvSpPr>
          <p:cNvPr id="3" name="Rectangle 2"/>
          <p:cNvSpPr/>
          <p:nvPr/>
        </p:nvSpPr>
        <p:spPr>
          <a:xfrm>
            <a:off x="677334" y="1745734"/>
            <a:ext cx="5136444" cy="2308324"/>
          </a:xfrm>
          <a:prstGeom prst="rect">
            <a:avLst/>
          </a:prstGeom>
        </p:spPr>
        <p:txBody>
          <a:bodyPr wrap="square">
            <a:spAutoFit/>
          </a:bodyPr>
          <a:lstStyle/>
          <a:p>
            <a:pPr marL="285750" indent="-285750">
              <a:buFont typeface="Arial" panose="020B0604020202020204" pitchFamily="34" charset="0"/>
              <a:buChar char="•"/>
            </a:pPr>
            <a:r>
              <a:rPr lang="en-US" dirty="0" smtClean="0"/>
              <a:t>Connect your App with Firebase.</a:t>
            </a:r>
          </a:p>
          <a:p>
            <a:pPr marL="285750" indent="-285750">
              <a:buFont typeface="Arial" panose="020B0604020202020204" pitchFamily="34" charset="0"/>
              <a:buChar char="•"/>
            </a:pPr>
            <a:r>
              <a:rPr lang="en-US" dirty="0" smtClean="0"/>
              <a:t>Enable Sign Up methods</a:t>
            </a:r>
          </a:p>
          <a:p>
            <a:endParaRPr lang="en-US" dirty="0"/>
          </a:p>
          <a:p>
            <a:endParaRPr lang="en-US" dirty="0" smtClean="0"/>
          </a:p>
          <a:p>
            <a:r>
              <a:rPr lang="en-US" dirty="0" smtClean="0"/>
              <a:t>That’s it</a:t>
            </a:r>
            <a:endParaRPr lang="en-US" dirty="0"/>
          </a:p>
          <a:p>
            <a:endParaRPr lang="en-US" dirty="0" smtClean="0"/>
          </a:p>
          <a:p>
            <a:endParaRPr lang="en-US" dirty="0"/>
          </a:p>
          <a:p>
            <a:endParaRPr lang="en-GB"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53103" y="3209572"/>
            <a:ext cx="3662186" cy="2019300"/>
          </a:xfrm>
          <a:prstGeom prst="rect">
            <a:avLst/>
          </a:prstGeom>
        </p:spPr>
      </p:pic>
    </p:spTree>
    <p:extLst>
      <p:ext uri="{BB962C8B-B14F-4D97-AF65-F5344CB8AC3E}">
        <p14:creationId xmlns:p14="http://schemas.microsoft.com/office/powerpoint/2010/main" val="41996916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1794933" cy="767644"/>
          </a:xfrm>
        </p:spPr>
        <p:txBody>
          <a:bodyPr/>
          <a:lstStyle/>
          <a:p>
            <a:r>
              <a:rPr lang="en-US" dirty="0" smtClean="0"/>
              <a:t>Demo</a:t>
            </a:r>
            <a:endParaRPr lang="en-GB" dirty="0"/>
          </a:p>
        </p:txBody>
      </p:sp>
      <p:pic>
        <p:nvPicPr>
          <p:cNvPr id="3" name="2019_11_28_01_02_27_tri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206044" y="993422"/>
            <a:ext cx="3488267" cy="5604933"/>
          </a:xfrm>
          <a:prstGeom prst="rect">
            <a:avLst/>
          </a:prstGeom>
        </p:spPr>
      </p:pic>
    </p:spTree>
    <p:extLst>
      <p:ext uri="{BB962C8B-B14F-4D97-AF65-F5344CB8AC3E}">
        <p14:creationId xmlns:p14="http://schemas.microsoft.com/office/powerpoint/2010/main" val="314401460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3974" y="1153408"/>
            <a:ext cx="3311315" cy="741186"/>
          </a:xfrm>
        </p:spPr>
        <p:txBody>
          <a:bodyPr/>
          <a:lstStyle/>
          <a:p>
            <a:r>
              <a:rPr lang="en-US" dirty="0"/>
              <a:t>What is this?</a:t>
            </a:r>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b="6463"/>
          <a:stretch/>
        </p:blipFill>
        <p:spPr>
          <a:xfrm>
            <a:off x="4549745" y="340501"/>
            <a:ext cx="3657277" cy="2003003"/>
          </a:xfrm>
        </p:spPr>
      </p:pic>
      <p:sp>
        <p:nvSpPr>
          <p:cNvPr id="5" name="TextBox 4"/>
          <p:cNvSpPr txBox="1"/>
          <p:nvPr/>
        </p:nvSpPr>
        <p:spPr>
          <a:xfrm>
            <a:off x="687573" y="2322866"/>
            <a:ext cx="7016931" cy="3170099"/>
          </a:xfrm>
          <a:prstGeom prst="rect">
            <a:avLst/>
          </a:prstGeom>
          <a:noFill/>
        </p:spPr>
        <p:txBody>
          <a:bodyPr wrap="square" rtlCol="0">
            <a:spAutoFit/>
          </a:bodyPr>
          <a:lstStyle/>
          <a:p>
            <a:pPr marL="457200" indent="-457200">
              <a:buFont typeface="Arial" panose="020B0604020202020204" pitchFamily="34" charset="0"/>
              <a:buChar char="•"/>
            </a:pPr>
            <a:r>
              <a:rPr lang="en-US" sz="2000" dirty="0"/>
              <a:t>Unit tests are the fundamental tests in your app testing strategy. </a:t>
            </a:r>
          </a:p>
          <a:p>
            <a:pPr marL="457200" indent="-457200">
              <a:buFont typeface="Arial" panose="020B0604020202020204" pitchFamily="34" charset="0"/>
              <a:buChar char="•"/>
            </a:pPr>
            <a:endParaRPr lang="en-US" sz="2000" dirty="0"/>
          </a:p>
          <a:p>
            <a:pPr marL="457200" indent="-457200">
              <a:buFont typeface="Arial" panose="020B0604020202020204" pitchFamily="34" charset="0"/>
              <a:buChar char="•"/>
            </a:pPr>
            <a:r>
              <a:rPr lang="en-US" sz="2000" dirty="0"/>
              <a:t>By creating and running unit tests against your code, you can easily verify that the logic of individual units is correct. </a:t>
            </a:r>
          </a:p>
          <a:p>
            <a:pPr marL="457200" indent="-457200">
              <a:buFont typeface="Arial" panose="020B0604020202020204" pitchFamily="34" charset="0"/>
              <a:buChar char="•"/>
            </a:pPr>
            <a:endParaRPr lang="en-US" sz="2000" dirty="0"/>
          </a:p>
          <a:p>
            <a:pPr marL="457200" indent="-457200">
              <a:buFont typeface="Arial" panose="020B0604020202020204" pitchFamily="34" charset="0"/>
              <a:buChar char="•"/>
            </a:pPr>
            <a:r>
              <a:rPr lang="en-US" sz="2000" dirty="0"/>
              <a:t>Running unit tests after every build helps you to quickly catch and fix software regressions introduced by code changes to your app.</a:t>
            </a:r>
          </a:p>
        </p:txBody>
      </p:sp>
    </p:spTree>
    <p:extLst>
      <p:ext uri="{BB962C8B-B14F-4D97-AF65-F5344CB8AC3E}">
        <p14:creationId xmlns:p14="http://schemas.microsoft.com/office/powerpoint/2010/main" val="2198527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778933"/>
            <a:ext cx="6739466" cy="620889"/>
          </a:xfrm>
        </p:spPr>
        <p:txBody>
          <a:bodyPr>
            <a:normAutofit fontScale="90000"/>
          </a:bodyPr>
          <a:lstStyle/>
          <a:p>
            <a:r>
              <a:rPr lang="en-US" dirty="0"/>
              <a:t>Do I Need to Conduct Unit Testing?</a:t>
            </a:r>
          </a:p>
        </p:txBody>
      </p:sp>
      <p:sp>
        <p:nvSpPr>
          <p:cNvPr id="3" name="Content Placeholder 2"/>
          <p:cNvSpPr>
            <a:spLocks noGrp="1"/>
          </p:cNvSpPr>
          <p:nvPr>
            <p:ph idx="1"/>
          </p:nvPr>
        </p:nvSpPr>
        <p:spPr>
          <a:xfrm>
            <a:off x="677334" y="2160590"/>
            <a:ext cx="8596668" cy="3540300"/>
          </a:xfrm>
        </p:spPr>
        <p:txBody>
          <a:bodyPr>
            <a:noAutofit/>
          </a:bodyPr>
          <a:lstStyle/>
          <a:p>
            <a:r>
              <a:rPr lang="en-US" sz="2000" dirty="0"/>
              <a:t>The short answer is no. </a:t>
            </a:r>
          </a:p>
          <a:p>
            <a:r>
              <a:rPr lang="en-US" sz="2000" dirty="0"/>
              <a:t>The long answer is that it  is a very good tool, though it isn’t necessary in all situations</a:t>
            </a:r>
            <a:r>
              <a:rPr lang="en-US" sz="2400" dirty="0" smtClean="0"/>
              <a:t>.</a:t>
            </a:r>
            <a:endParaRPr lang="en-US" sz="2000" dirty="0"/>
          </a:p>
          <a:p>
            <a:r>
              <a:rPr lang="en-US" sz="2000" dirty="0" err="1" smtClean="0"/>
              <a:t>e.g</a:t>
            </a:r>
            <a:endParaRPr lang="en-US" sz="2000" dirty="0"/>
          </a:p>
          <a:p>
            <a:r>
              <a:rPr lang="en-US" sz="2000" dirty="0"/>
              <a:t>Your app is very small and simple.</a:t>
            </a:r>
          </a:p>
          <a:p>
            <a:r>
              <a:rPr lang="en-US" sz="2000" dirty="0"/>
              <a:t>You don’t plan your app to work in the long term and you need it only for a demonstration.</a:t>
            </a:r>
          </a:p>
          <a:p>
            <a:r>
              <a:rPr lang="en-US" sz="2000" dirty="0"/>
              <a:t>You’re a super-human who writes perfect code without any mistakes.</a:t>
            </a:r>
          </a:p>
        </p:txBody>
      </p:sp>
    </p:spTree>
    <p:extLst>
      <p:ext uri="{BB962C8B-B14F-4D97-AF65-F5344CB8AC3E}">
        <p14:creationId xmlns:p14="http://schemas.microsoft.com/office/powerpoint/2010/main" val="3312813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3">
                                            <p:txEl>
                                              <p:pRg st="0" end="0"/>
                                            </p:txEl>
                                          </p:spTgt>
                                        </p:tgtEl>
                                      </p:cBhvr>
                                    </p:animEffect>
                                  </p:childTnLst>
                                </p:cTn>
                              </p:par>
                              <p:par>
                                <p:cTn id="11" presetID="31"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p:cTn id="13" dur="10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4" dur="1000" fill="hold"/>
                                        <p:tgtEl>
                                          <p:spTgt spid="3">
                                            <p:txEl>
                                              <p:pRg st="1" end="1"/>
                                            </p:txEl>
                                          </p:spTgt>
                                        </p:tgtEl>
                                        <p:attrNameLst>
                                          <p:attrName>ppt_h</p:attrName>
                                        </p:attrNameLst>
                                      </p:cBhvr>
                                      <p:tavLst>
                                        <p:tav tm="0">
                                          <p:val>
                                            <p:fltVal val="0"/>
                                          </p:val>
                                        </p:tav>
                                        <p:tav tm="100000">
                                          <p:val>
                                            <p:strVal val="#ppt_h"/>
                                          </p:val>
                                        </p:tav>
                                      </p:tavLst>
                                    </p:anim>
                                    <p:anim calcmode="lin" valueType="num">
                                      <p:cBhvr>
                                        <p:cTn id="15" dur="1000" fill="hold"/>
                                        <p:tgtEl>
                                          <p:spTgt spid="3">
                                            <p:txEl>
                                              <p:pRg st="1" end="1"/>
                                            </p:txEl>
                                          </p:spTgt>
                                        </p:tgtEl>
                                        <p:attrNameLst>
                                          <p:attrName>style.rotation</p:attrName>
                                        </p:attrNameLst>
                                      </p:cBhvr>
                                      <p:tavLst>
                                        <p:tav tm="0">
                                          <p:val>
                                            <p:fltVal val="90"/>
                                          </p:val>
                                        </p:tav>
                                        <p:tav tm="100000">
                                          <p:val>
                                            <p:fltVal val="0"/>
                                          </p:val>
                                        </p:tav>
                                      </p:tavLst>
                                    </p:anim>
                                    <p:animEffect transition="in" filter="fade">
                                      <p:cBhvr>
                                        <p:cTn id="16" dur="10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31"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p:cTn id="21" dur="10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2" dur="1000" fill="hold"/>
                                        <p:tgtEl>
                                          <p:spTgt spid="3">
                                            <p:txEl>
                                              <p:pRg st="2" end="2"/>
                                            </p:txEl>
                                          </p:spTgt>
                                        </p:tgtEl>
                                        <p:attrNameLst>
                                          <p:attrName>ppt_h</p:attrName>
                                        </p:attrNameLst>
                                      </p:cBhvr>
                                      <p:tavLst>
                                        <p:tav tm="0">
                                          <p:val>
                                            <p:fltVal val="0"/>
                                          </p:val>
                                        </p:tav>
                                        <p:tav tm="100000">
                                          <p:val>
                                            <p:strVal val="#ppt_h"/>
                                          </p:val>
                                        </p:tav>
                                      </p:tavLst>
                                    </p:anim>
                                    <p:anim calcmode="lin" valueType="num">
                                      <p:cBhvr>
                                        <p:cTn id="23" dur="1000" fill="hold"/>
                                        <p:tgtEl>
                                          <p:spTgt spid="3">
                                            <p:txEl>
                                              <p:pRg st="2" end="2"/>
                                            </p:txEl>
                                          </p:spTgt>
                                        </p:tgtEl>
                                        <p:attrNameLst>
                                          <p:attrName>style.rotation</p:attrName>
                                        </p:attrNameLst>
                                      </p:cBhvr>
                                      <p:tavLst>
                                        <p:tav tm="0">
                                          <p:val>
                                            <p:fltVal val="90"/>
                                          </p:val>
                                        </p:tav>
                                        <p:tav tm="100000">
                                          <p:val>
                                            <p:fltVal val="0"/>
                                          </p:val>
                                        </p:tav>
                                      </p:tavLst>
                                    </p:anim>
                                    <p:animEffect transition="in" filter="fade">
                                      <p:cBhvr>
                                        <p:cTn id="24" dur="1000"/>
                                        <p:tgtEl>
                                          <p:spTgt spid="3">
                                            <p:txEl>
                                              <p:pRg st="2" end="2"/>
                                            </p:txEl>
                                          </p:spTgt>
                                        </p:tgtEl>
                                      </p:cBhvr>
                                    </p:animEffect>
                                  </p:childTnLst>
                                </p:cTn>
                              </p:par>
                              <p:par>
                                <p:cTn id="25" presetID="31" presetClass="entr" presetSubtype="0" fill="hold" nodeType="with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 calcmode="lin" valueType="num">
                                      <p:cBhvr>
                                        <p:cTn id="27" dur="1000" fill="hold"/>
                                        <p:tgtEl>
                                          <p:spTgt spid="3">
                                            <p:txEl>
                                              <p:pRg st="3" end="3"/>
                                            </p:txEl>
                                          </p:spTgt>
                                        </p:tgtEl>
                                        <p:attrNameLst>
                                          <p:attrName>ppt_w</p:attrName>
                                        </p:attrNameLst>
                                      </p:cBhvr>
                                      <p:tavLst>
                                        <p:tav tm="0">
                                          <p:val>
                                            <p:fltVal val="0"/>
                                          </p:val>
                                        </p:tav>
                                        <p:tav tm="100000">
                                          <p:val>
                                            <p:strVal val="#ppt_w"/>
                                          </p:val>
                                        </p:tav>
                                      </p:tavLst>
                                    </p:anim>
                                    <p:anim calcmode="lin" valueType="num">
                                      <p:cBhvr>
                                        <p:cTn id="28" dur="1000" fill="hold"/>
                                        <p:tgtEl>
                                          <p:spTgt spid="3">
                                            <p:txEl>
                                              <p:pRg st="3" end="3"/>
                                            </p:txEl>
                                          </p:spTgt>
                                        </p:tgtEl>
                                        <p:attrNameLst>
                                          <p:attrName>ppt_h</p:attrName>
                                        </p:attrNameLst>
                                      </p:cBhvr>
                                      <p:tavLst>
                                        <p:tav tm="0">
                                          <p:val>
                                            <p:fltVal val="0"/>
                                          </p:val>
                                        </p:tav>
                                        <p:tav tm="100000">
                                          <p:val>
                                            <p:strVal val="#ppt_h"/>
                                          </p:val>
                                        </p:tav>
                                      </p:tavLst>
                                    </p:anim>
                                    <p:anim calcmode="lin" valueType="num">
                                      <p:cBhvr>
                                        <p:cTn id="29" dur="1000" fill="hold"/>
                                        <p:tgtEl>
                                          <p:spTgt spid="3">
                                            <p:txEl>
                                              <p:pRg st="3" end="3"/>
                                            </p:txEl>
                                          </p:spTgt>
                                        </p:tgtEl>
                                        <p:attrNameLst>
                                          <p:attrName>style.rotation</p:attrName>
                                        </p:attrNameLst>
                                      </p:cBhvr>
                                      <p:tavLst>
                                        <p:tav tm="0">
                                          <p:val>
                                            <p:fltVal val="90"/>
                                          </p:val>
                                        </p:tav>
                                        <p:tav tm="100000">
                                          <p:val>
                                            <p:fltVal val="0"/>
                                          </p:val>
                                        </p:tav>
                                      </p:tavLst>
                                    </p:anim>
                                    <p:animEffect transition="in" filter="fade">
                                      <p:cBhvr>
                                        <p:cTn id="30" dur="1000"/>
                                        <p:tgtEl>
                                          <p:spTgt spid="3">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31" presetClass="entr" presetSubtype="0" fill="hold"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 calcmode="lin" valueType="num">
                                      <p:cBhvr>
                                        <p:cTn id="35" dur="1000" fill="hold"/>
                                        <p:tgtEl>
                                          <p:spTgt spid="3">
                                            <p:txEl>
                                              <p:pRg st="4" end="4"/>
                                            </p:txEl>
                                          </p:spTgt>
                                        </p:tgtEl>
                                        <p:attrNameLst>
                                          <p:attrName>ppt_w</p:attrName>
                                        </p:attrNameLst>
                                      </p:cBhvr>
                                      <p:tavLst>
                                        <p:tav tm="0">
                                          <p:val>
                                            <p:fltVal val="0"/>
                                          </p:val>
                                        </p:tav>
                                        <p:tav tm="100000">
                                          <p:val>
                                            <p:strVal val="#ppt_w"/>
                                          </p:val>
                                        </p:tav>
                                      </p:tavLst>
                                    </p:anim>
                                    <p:anim calcmode="lin" valueType="num">
                                      <p:cBhvr>
                                        <p:cTn id="36" dur="1000" fill="hold"/>
                                        <p:tgtEl>
                                          <p:spTgt spid="3">
                                            <p:txEl>
                                              <p:pRg st="4" end="4"/>
                                            </p:txEl>
                                          </p:spTgt>
                                        </p:tgtEl>
                                        <p:attrNameLst>
                                          <p:attrName>ppt_h</p:attrName>
                                        </p:attrNameLst>
                                      </p:cBhvr>
                                      <p:tavLst>
                                        <p:tav tm="0">
                                          <p:val>
                                            <p:fltVal val="0"/>
                                          </p:val>
                                        </p:tav>
                                        <p:tav tm="100000">
                                          <p:val>
                                            <p:strVal val="#ppt_h"/>
                                          </p:val>
                                        </p:tav>
                                      </p:tavLst>
                                    </p:anim>
                                    <p:anim calcmode="lin" valueType="num">
                                      <p:cBhvr>
                                        <p:cTn id="37" dur="1000" fill="hold"/>
                                        <p:tgtEl>
                                          <p:spTgt spid="3">
                                            <p:txEl>
                                              <p:pRg st="4" end="4"/>
                                            </p:txEl>
                                          </p:spTgt>
                                        </p:tgtEl>
                                        <p:attrNameLst>
                                          <p:attrName>style.rotation</p:attrName>
                                        </p:attrNameLst>
                                      </p:cBhvr>
                                      <p:tavLst>
                                        <p:tav tm="0">
                                          <p:val>
                                            <p:fltVal val="90"/>
                                          </p:val>
                                        </p:tav>
                                        <p:tav tm="100000">
                                          <p:val>
                                            <p:fltVal val="0"/>
                                          </p:val>
                                        </p:tav>
                                      </p:tavLst>
                                    </p:anim>
                                    <p:animEffect transition="in" filter="fade">
                                      <p:cBhvr>
                                        <p:cTn id="38" dur="1000"/>
                                        <p:tgtEl>
                                          <p:spTgt spid="3">
                                            <p:txEl>
                                              <p:pRg st="4" end="4"/>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31" presetClass="entr" presetSubtype="0"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p:cTn id="43" dur="1000" fill="hold"/>
                                        <p:tgtEl>
                                          <p:spTgt spid="3">
                                            <p:txEl>
                                              <p:pRg st="5" end="5"/>
                                            </p:txEl>
                                          </p:spTgt>
                                        </p:tgtEl>
                                        <p:attrNameLst>
                                          <p:attrName>ppt_w</p:attrName>
                                        </p:attrNameLst>
                                      </p:cBhvr>
                                      <p:tavLst>
                                        <p:tav tm="0">
                                          <p:val>
                                            <p:fltVal val="0"/>
                                          </p:val>
                                        </p:tav>
                                        <p:tav tm="100000">
                                          <p:val>
                                            <p:strVal val="#ppt_w"/>
                                          </p:val>
                                        </p:tav>
                                      </p:tavLst>
                                    </p:anim>
                                    <p:anim calcmode="lin" valueType="num">
                                      <p:cBhvr>
                                        <p:cTn id="44" dur="1000" fill="hold"/>
                                        <p:tgtEl>
                                          <p:spTgt spid="3">
                                            <p:txEl>
                                              <p:pRg st="5" end="5"/>
                                            </p:txEl>
                                          </p:spTgt>
                                        </p:tgtEl>
                                        <p:attrNameLst>
                                          <p:attrName>ppt_h</p:attrName>
                                        </p:attrNameLst>
                                      </p:cBhvr>
                                      <p:tavLst>
                                        <p:tav tm="0">
                                          <p:val>
                                            <p:fltVal val="0"/>
                                          </p:val>
                                        </p:tav>
                                        <p:tav tm="100000">
                                          <p:val>
                                            <p:strVal val="#ppt_h"/>
                                          </p:val>
                                        </p:tav>
                                      </p:tavLst>
                                    </p:anim>
                                    <p:anim calcmode="lin" valueType="num">
                                      <p:cBhvr>
                                        <p:cTn id="45" dur="1000" fill="hold"/>
                                        <p:tgtEl>
                                          <p:spTgt spid="3">
                                            <p:txEl>
                                              <p:pRg st="5" end="5"/>
                                            </p:txEl>
                                          </p:spTgt>
                                        </p:tgtEl>
                                        <p:attrNameLst>
                                          <p:attrName>style.rotation</p:attrName>
                                        </p:attrNameLst>
                                      </p:cBhvr>
                                      <p:tavLst>
                                        <p:tav tm="0">
                                          <p:val>
                                            <p:fltVal val="90"/>
                                          </p:val>
                                        </p:tav>
                                        <p:tav tm="100000">
                                          <p:val>
                                            <p:fltVal val="0"/>
                                          </p:val>
                                        </p:tav>
                                      </p:tavLst>
                                    </p:anim>
                                    <p:animEffect transition="in" filter="fade">
                                      <p:cBhvr>
                                        <p:cTn id="46" dur="1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2734" y="675087"/>
            <a:ext cx="5991577" cy="894069"/>
          </a:xfrm>
        </p:spPr>
        <p:txBody>
          <a:bodyPr>
            <a:normAutofit/>
          </a:bodyPr>
          <a:lstStyle/>
          <a:p>
            <a:r>
              <a:rPr lang="en-US" sz="4800" b="1" dirty="0"/>
              <a:t>Important Questions</a:t>
            </a:r>
          </a:p>
        </p:txBody>
      </p:sp>
      <p:sp>
        <p:nvSpPr>
          <p:cNvPr id="3" name="Content Placeholder 2"/>
          <p:cNvSpPr>
            <a:spLocks noGrp="1"/>
          </p:cNvSpPr>
          <p:nvPr>
            <p:ph idx="1"/>
          </p:nvPr>
        </p:nvSpPr>
        <p:spPr>
          <a:xfrm>
            <a:off x="578556" y="1884922"/>
            <a:ext cx="8621888" cy="1930722"/>
          </a:xfrm>
        </p:spPr>
        <p:txBody>
          <a:bodyPr>
            <a:noAutofit/>
          </a:bodyPr>
          <a:lstStyle/>
          <a:p>
            <a:r>
              <a:rPr lang="en-US" sz="2000" dirty="0"/>
              <a:t>2 important questions one must ask when writing about </a:t>
            </a:r>
            <a:r>
              <a:rPr lang="en-US" sz="2000" dirty="0" smtClean="0"/>
              <a:t>tests</a:t>
            </a:r>
          </a:p>
          <a:p>
            <a:endParaRPr lang="en-US" sz="2000" dirty="0"/>
          </a:p>
          <a:p>
            <a:r>
              <a:rPr lang="en-US" sz="2000" dirty="0"/>
              <a:t>Question #1: Which parts of the app to test</a:t>
            </a:r>
            <a:r>
              <a:rPr lang="en-US" sz="2000" dirty="0" smtClean="0"/>
              <a:t>?</a:t>
            </a:r>
            <a:endParaRPr lang="en-US" sz="2000" dirty="0"/>
          </a:p>
          <a:p>
            <a:r>
              <a:rPr lang="en-US" sz="2000" dirty="0"/>
              <a:t>Question #2: What kind of tests to write for maximum efficiency?</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70667" y="4034655"/>
            <a:ext cx="5508977" cy="2608046"/>
          </a:xfrm>
          <a:prstGeom prst="rect">
            <a:avLst/>
          </a:prstGeom>
        </p:spPr>
      </p:pic>
    </p:spTree>
    <p:extLst>
      <p:ext uri="{BB962C8B-B14F-4D97-AF65-F5344CB8AC3E}">
        <p14:creationId xmlns:p14="http://schemas.microsoft.com/office/powerpoint/2010/main" val="1583092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p:cTn id="7" dur="1000" fill="hold"/>
                                        <p:tgtEl>
                                          <p:spTgt spid="3">
                                            <p:txEl>
                                              <p:pRg st="2" end="2"/>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2" end="2"/>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2" end="2"/>
                                            </p:txEl>
                                          </p:spTgt>
                                        </p:tgtEl>
                                        <p:attrNameLst>
                                          <p:attrName>style.rotation</p:attrName>
                                        </p:attrNameLst>
                                      </p:cBhvr>
                                      <p:tavLst>
                                        <p:tav tm="0">
                                          <p:val>
                                            <p:fltVal val="90"/>
                                          </p:val>
                                        </p:tav>
                                        <p:tav tm="100000">
                                          <p:val>
                                            <p:fltVal val="0"/>
                                          </p:val>
                                        </p:tav>
                                      </p:tavLst>
                                    </p:anim>
                                    <p:animEffect transition="in" filter="fade">
                                      <p:cBhvr>
                                        <p:cTn id="10" dur="1000"/>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 calcmode="lin" valueType="num">
                                      <p:cBhvr>
                                        <p:cTn id="15" dur="1000" fill="hold"/>
                                        <p:tgtEl>
                                          <p:spTgt spid="3">
                                            <p:txEl>
                                              <p:pRg st="3" end="3"/>
                                            </p:txEl>
                                          </p:spTgt>
                                        </p:tgtEl>
                                        <p:attrNameLst>
                                          <p:attrName>ppt_w</p:attrName>
                                        </p:attrNameLst>
                                      </p:cBhvr>
                                      <p:tavLst>
                                        <p:tav tm="0">
                                          <p:val>
                                            <p:fltVal val="0"/>
                                          </p:val>
                                        </p:tav>
                                        <p:tav tm="100000">
                                          <p:val>
                                            <p:strVal val="#ppt_w"/>
                                          </p:val>
                                        </p:tav>
                                      </p:tavLst>
                                    </p:anim>
                                    <p:anim calcmode="lin" valueType="num">
                                      <p:cBhvr>
                                        <p:cTn id="16" dur="1000" fill="hold"/>
                                        <p:tgtEl>
                                          <p:spTgt spid="3">
                                            <p:txEl>
                                              <p:pRg st="3" end="3"/>
                                            </p:txEl>
                                          </p:spTgt>
                                        </p:tgtEl>
                                        <p:attrNameLst>
                                          <p:attrName>ppt_h</p:attrName>
                                        </p:attrNameLst>
                                      </p:cBhvr>
                                      <p:tavLst>
                                        <p:tav tm="0">
                                          <p:val>
                                            <p:fltVal val="0"/>
                                          </p:val>
                                        </p:tav>
                                        <p:tav tm="100000">
                                          <p:val>
                                            <p:strVal val="#ppt_h"/>
                                          </p:val>
                                        </p:tav>
                                      </p:tavLst>
                                    </p:anim>
                                    <p:anim calcmode="lin" valueType="num">
                                      <p:cBhvr>
                                        <p:cTn id="17" dur="1000" fill="hold"/>
                                        <p:tgtEl>
                                          <p:spTgt spid="3">
                                            <p:txEl>
                                              <p:pRg st="3" end="3"/>
                                            </p:txEl>
                                          </p:spTgt>
                                        </p:tgtEl>
                                        <p:attrNameLst>
                                          <p:attrName>style.rotation</p:attrName>
                                        </p:attrNameLst>
                                      </p:cBhvr>
                                      <p:tavLst>
                                        <p:tav tm="0">
                                          <p:val>
                                            <p:fltVal val="90"/>
                                          </p:val>
                                        </p:tav>
                                        <p:tav tm="100000">
                                          <p:val>
                                            <p:fltVal val="0"/>
                                          </p:val>
                                        </p:tav>
                                      </p:tavLst>
                                    </p:anim>
                                    <p:animEffect transition="in" filter="fade">
                                      <p:cBhvr>
                                        <p:cTn id="18" dur="1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5226755" cy="824089"/>
          </a:xfrm>
        </p:spPr>
        <p:txBody>
          <a:bodyPr/>
          <a:lstStyle/>
          <a:p>
            <a:r>
              <a:rPr lang="en-US" dirty="0"/>
              <a:t>Main Testing areas</a:t>
            </a:r>
          </a:p>
        </p:txBody>
      </p:sp>
      <p:sp>
        <p:nvSpPr>
          <p:cNvPr id="3" name="Content Placeholder 2"/>
          <p:cNvSpPr>
            <a:spLocks noGrp="1"/>
          </p:cNvSpPr>
          <p:nvPr>
            <p:ph idx="1"/>
          </p:nvPr>
        </p:nvSpPr>
        <p:spPr>
          <a:xfrm>
            <a:off x="417689" y="1630011"/>
            <a:ext cx="8596668" cy="2569455"/>
          </a:xfrm>
        </p:spPr>
        <p:txBody>
          <a:bodyPr>
            <a:normAutofit/>
          </a:bodyPr>
          <a:lstStyle/>
          <a:p>
            <a:r>
              <a:rPr lang="en-US" sz="2000" dirty="0"/>
              <a:t>The main user flows</a:t>
            </a:r>
          </a:p>
          <a:p>
            <a:r>
              <a:rPr lang="en-US" sz="2000" dirty="0"/>
              <a:t>Payments and Paid features</a:t>
            </a:r>
          </a:p>
          <a:p>
            <a:r>
              <a:rPr lang="en-US" sz="2000" dirty="0"/>
              <a:t>Parts that everyone is afraid to touch</a:t>
            </a:r>
          </a:p>
          <a:p>
            <a:r>
              <a:rPr lang="en-US" sz="2000" dirty="0"/>
              <a:t>Parts that are planned to be refactored</a:t>
            </a:r>
          </a:p>
          <a:p>
            <a:r>
              <a:rPr lang="en-US" sz="2000" dirty="0"/>
              <a:t>Fragile components, such as encryption, offline sync or complicated calculations</a:t>
            </a:r>
          </a:p>
          <a:p>
            <a:endParaRPr lang="en-US" sz="3600" b="1" dirty="0"/>
          </a:p>
        </p:txBody>
      </p:sp>
    </p:spTree>
    <p:extLst>
      <p:ext uri="{BB962C8B-B14F-4D97-AF65-F5344CB8AC3E}">
        <p14:creationId xmlns:p14="http://schemas.microsoft.com/office/powerpoint/2010/main" val="4203857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calcmode="lin" valueType="num">
                                      <p:cBhvr>
                                        <p:cTn id="15" dur="10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6" dur="1000" fill="hold"/>
                                        <p:tgtEl>
                                          <p:spTgt spid="3">
                                            <p:txEl>
                                              <p:pRg st="1" end="1"/>
                                            </p:txEl>
                                          </p:spTgt>
                                        </p:tgtEl>
                                        <p:attrNameLst>
                                          <p:attrName>ppt_h</p:attrName>
                                        </p:attrNameLst>
                                      </p:cBhvr>
                                      <p:tavLst>
                                        <p:tav tm="0">
                                          <p:val>
                                            <p:fltVal val="0"/>
                                          </p:val>
                                        </p:tav>
                                        <p:tav tm="100000">
                                          <p:val>
                                            <p:strVal val="#ppt_h"/>
                                          </p:val>
                                        </p:tav>
                                      </p:tavLst>
                                    </p:anim>
                                    <p:anim calcmode="lin" valueType="num">
                                      <p:cBhvr>
                                        <p:cTn id="17" dur="1000" fill="hold"/>
                                        <p:tgtEl>
                                          <p:spTgt spid="3">
                                            <p:txEl>
                                              <p:pRg st="1" end="1"/>
                                            </p:txEl>
                                          </p:spTgt>
                                        </p:tgtEl>
                                        <p:attrNameLst>
                                          <p:attrName>style.rotation</p:attrName>
                                        </p:attrNameLst>
                                      </p:cBhvr>
                                      <p:tavLst>
                                        <p:tav tm="0">
                                          <p:val>
                                            <p:fltVal val="90"/>
                                          </p:val>
                                        </p:tav>
                                        <p:tav tm="100000">
                                          <p:val>
                                            <p:fltVal val="0"/>
                                          </p:val>
                                        </p:tav>
                                      </p:tavLst>
                                    </p:anim>
                                    <p:animEffect transition="in" filter="fade">
                                      <p:cBhvr>
                                        <p:cTn id="18" dur="1000"/>
                                        <p:tgtEl>
                                          <p:spTgt spid="3">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p:cTn id="23" dur="10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4" dur="1000" fill="hold"/>
                                        <p:tgtEl>
                                          <p:spTgt spid="3">
                                            <p:txEl>
                                              <p:pRg st="2" end="2"/>
                                            </p:txEl>
                                          </p:spTgt>
                                        </p:tgtEl>
                                        <p:attrNameLst>
                                          <p:attrName>ppt_h</p:attrName>
                                        </p:attrNameLst>
                                      </p:cBhvr>
                                      <p:tavLst>
                                        <p:tav tm="0">
                                          <p:val>
                                            <p:fltVal val="0"/>
                                          </p:val>
                                        </p:tav>
                                        <p:tav tm="100000">
                                          <p:val>
                                            <p:strVal val="#ppt_h"/>
                                          </p:val>
                                        </p:tav>
                                      </p:tavLst>
                                    </p:anim>
                                    <p:anim calcmode="lin" valueType="num">
                                      <p:cBhvr>
                                        <p:cTn id="25" dur="1000" fill="hold"/>
                                        <p:tgtEl>
                                          <p:spTgt spid="3">
                                            <p:txEl>
                                              <p:pRg st="2" end="2"/>
                                            </p:txEl>
                                          </p:spTgt>
                                        </p:tgtEl>
                                        <p:attrNameLst>
                                          <p:attrName>style.rotation</p:attrName>
                                        </p:attrNameLst>
                                      </p:cBhvr>
                                      <p:tavLst>
                                        <p:tav tm="0">
                                          <p:val>
                                            <p:fltVal val="90"/>
                                          </p:val>
                                        </p:tav>
                                        <p:tav tm="100000">
                                          <p:val>
                                            <p:fltVal val="0"/>
                                          </p:val>
                                        </p:tav>
                                      </p:tavLst>
                                    </p:anim>
                                    <p:animEffect transition="in" filter="fade">
                                      <p:cBhvr>
                                        <p:cTn id="26" dur="1000"/>
                                        <p:tgtEl>
                                          <p:spTgt spid="3">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31" presetClass="entr" presetSubtype="0" fill="hold" grpId="0"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p:cTn id="31" dur="1000" fill="hold"/>
                                        <p:tgtEl>
                                          <p:spTgt spid="3">
                                            <p:txEl>
                                              <p:pRg st="3" end="3"/>
                                            </p:txEl>
                                          </p:spTgt>
                                        </p:tgtEl>
                                        <p:attrNameLst>
                                          <p:attrName>ppt_w</p:attrName>
                                        </p:attrNameLst>
                                      </p:cBhvr>
                                      <p:tavLst>
                                        <p:tav tm="0">
                                          <p:val>
                                            <p:fltVal val="0"/>
                                          </p:val>
                                        </p:tav>
                                        <p:tav tm="100000">
                                          <p:val>
                                            <p:strVal val="#ppt_w"/>
                                          </p:val>
                                        </p:tav>
                                      </p:tavLst>
                                    </p:anim>
                                    <p:anim calcmode="lin" valueType="num">
                                      <p:cBhvr>
                                        <p:cTn id="32" dur="1000" fill="hold"/>
                                        <p:tgtEl>
                                          <p:spTgt spid="3">
                                            <p:txEl>
                                              <p:pRg st="3" end="3"/>
                                            </p:txEl>
                                          </p:spTgt>
                                        </p:tgtEl>
                                        <p:attrNameLst>
                                          <p:attrName>ppt_h</p:attrName>
                                        </p:attrNameLst>
                                      </p:cBhvr>
                                      <p:tavLst>
                                        <p:tav tm="0">
                                          <p:val>
                                            <p:fltVal val="0"/>
                                          </p:val>
                                        </p:tav>
                                        <p:tav tm="100000">
                                          <p:val>
                                            <p:strVal val="#ppt_h"/>
                                          </p:val>
                                        </p:tav>
                                      </p:tavLst>
                                    </p:anim>
                                    <p:anim calcmode="lin" valueType="num">
                                      <p:cBhvr>
                                        <p:cTn id="33" dur="1000" fill="hold"/>
                                        <p:tgtEl>
                                          <p:spTgt spid="3">
                                            <p:txEl>
                                              <p:pRg st="3" end="3"/>
                                            </p:txEl>
                                          </p:spTgt>
                                        </p:tgtEl>
                                        <p:attrNameLst>
                                          <p:attrName>style.rotation</p:attrName>
                                        </p:attrNameLst>
                                      </p:cBhvr>
                                      <p:tavLst>
                                        <p:tav tm="0">
                                          <p:val>
                                            <p:fltVal val="90"/>
                                          </p:val>
                                        </p:tav>
                                        <p:tav tm="100000">
                                          <p:val>
                                            <p:fltVal val="0"/>
                                          </p:val>
                                        </p:tav>
                                      </p:tavLst>
                                    </p:anim>
                                    <p:animEffect transition="in" filter="fade">
                                      <p:cBhvr>
                                        <p:cTn id="34" dur="1000"/>
                                        <p:tgtEl>
                                          <p:spTgt spid="3">
                                            <p:txEl>
                                              <p:pRg st="3" end="3"/>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31" presetClass="entr" presetSubtype="0" fill="hold" grpId="0" nodeType="clickEffect">
                                  <p:stCondLst>
                                    <p:cond delay="0"/>
                                  </p:stCondLst>
                                  <p:childTnLst>
                                    <p:set>
                                      <p:cBhvr>
                                        <p:cTn id="38" dur="1" fill="hold">
                                          <p:stCondLst>
                                            <p:cond delay="0"/>
                                          </p:stCondLst>
                                        </p:cTn>
                                        <p:tgtEl>
                                          <p:spTgt spid="3">
                                            <p:txEl>
                                              <p:pRg st="4" end="4"/>
                                            </p:txEl>
                                          </p:spTgt>
                                        </p:tgtEl>
                                        <p:attrNameLst>
                                          <p:attrName>style.visibility</p:attrName>
                                        </p:attrNameLst>
                                      </p:cBhvr>
                                      <p:to>
                                        <p:strVal val="visible"/>
                                      </p:to>
                                    </p:set>
                                    <p:anim calcmode="lin" valueType="num">
                                      <p:cBhvr>
                                        <p:cTn id="39" dur="1000" fill="hold"/>
                                        <p:tgtEl>
                                          <p:spTgt spid="3">
                                            <p:txEl>
                                              <p:pRg st="4" end="4"/>
                                            </p:txEl>
                                          </p:spTgt>
                                        </p:tgtEl>
                                        <p:attrNameLst>
                                          <p:attrName>ppt_w</p:attrName>
                                        </p:attrNameLst>
                                      </p:cBhvr>
                                      <p:tavLst>
                                        <p:tav tm="0">
                                          <p:val>
                                            <p:fltVal val="0"/>
                                          </p:val>
                                        </p:tav>
                                        <p:tav tm="100000">
                                          <p:val>
                                            <p:strVal val="#ppt_w"/>
                                          </p:val>
                                        </p:tav>
                                      </p:tavLst>
                                    </p:anim>
                                    <p:anim calcmode="lin" valueType="num">
                                      <p:cBhvr>
                                        <p:cTn id="40" dur="1000" fill="hold"/>
                                        <p:tgtEl>
                                          <p:spTgt spid="3">
                                            <p:txEl>
                                              <p:pRg st="4" end="4"/>
                                            </p:txEl>
                                          </p:spTgt>
                                        </p:tgtEl>
                                        <p:attrNameLst>
                                          <p:attrName>ppt_h</p:attrName>
                                        </p:attrNameLst>
                                      </p:cBhvr>
                                      <p:tavLst>
                                        <p:tav tm="0">
                                          <p:val>
                                            <p:fltVal val="0"/>
                                          </p:val>
                                        </p:tav>
                                        <p:tav tm="100000">
                                          <p:val>
                                            <p:strVal val="#ppt_h"/>
                                          </p:val>
                                        </p:tav>
                                      </p:tavLst>
                                    </p:anim>
                                    <p:anim calcmode="lin" valueType="num">
                                      <p:cBhvr>
                                        <p:cTn id="41" dur="1000" fill="hold"/>
                                        <p:tgtEl>
                                          <p:spTgt spid="3">
                                            <p:txEl>
                                              <p:pRg st="4" end="4"/>
                                            </p:txEl>
                                          </p:spTgt>
                                        </p:tgtEl>
                                        <p:attrNameLst>
                                          <p:attrName>style.rotation</p:attrName>
                                        </p:attrNameLst>
                                      </p:cBhvr>
                                      <p:tavLst>
                                        <p:tav tm="0">
                                          <p:val>
                                            <p:fltVal val="90"/>
                                          </p:val>
                                        </p:tav>
                                        <p:tav tm="100000">
                                          <p:val>
                                            <p:fltVal val="0"/>
                                          </p:val>
                                        </p:tav>
                                      </p:tavLst>
                                    </p:anim>
                                    <p:animEffect transition="in" filter="fade">
                                      <p:cBhvr>
                                        <p:cTn id="42" dur="1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0223" y="812800"/>
            <a:ext cx="8596668" cy="846667"/>
          </a:xfrm>
        </p:spPr>
        <p:txBody>
          <a:bodyPr>
            <a:normAutofit/>
          </a:bodyPr>
          <a:lstStyle/>
          <a:p>
            <a:r>
              <a:rPr lang="en-US" sz="4400" dirty="0"/>
              <a:t>J-Unit Testing</a:t>
            </a:r>
          </a:p>
        </p:txBody>
      </p:sp>
      <p:sp>
        <p:nvSpPr>
          <p:cNvPr id="3" name="Content Placeholder 2"/>
          <p:cNvSpPr>
            <a:spLocks noGrp="1"/>
          </p:cNvSpPr>
          <p:nvPr>
            <p:ph idx="1"/>
          </p:nvPr>
        </p:nvSpPr>
        <p:spPr>
          <a:xfrm>
            <a:off x="677334" y="2160589"/>
            <a:ext cx="8596668" cy="1801811"/>
          </a:xfrm>
        </p:spPr>
        <p:txBody>
          <a:bodyPr>
            <a:normAutofit/>
          </a:bodyPr>
          <a:lstStyle/>
          <a:p>
            <a:r>
              <a:rPr lang="en-US" sz="2000" dirty="0"/>
              <a:t>JUnit is an open source Unit Testing Framework for JAVA. It is useful for Java Developers to write and run repeatable tests.</a:t>
            </a:r>
          </a:p>
          <a:p>
            <a:r>
              <a:rPr lang="en-US" sz="2000" dirty="0"/>
              <a:t> Initially developed by Erich Gamma and Kent Beck. </a:t>
            </a:r>
          </a:p>
          <a:p>
            <a:r>
              <a:rPr lang="en-US" sz="2000" dirty="0"/>
              <a:t>Used for Testing of a small chunk of code.</a:t>
            </a:r>
          </a:p>
        </p:txBody>
      </p:sp>
    </p:spTree>
    <p:extLst>
      <p:ext uri="{BB962C8B-B14F-4D97-AF65-F5344CB8AC3E}">
        <p14:creationId xmlns:p14="http://schemas.microsoft.com/office/powerpoint/2010/main" val="3877171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calcmode="lin" valueType="num">
                                      <p:cBhvr>
                                        <p:cTn id="15" dur="10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6" dur="1000" fill="hold"/>
                                        <p:tgtEl>
                                          <p:spTgt spid="3">
                                            <p:txEl>
                                              <p:pRg st="1" end="1"/>
                                            </p:txEl>
                                          </p:spTgt>
                                        </p:tgtEl>
                                        <p:attrNameLst>
                                          <p:attrName>ppt_h</p:attrName>
                                        </p:attrNameLst>
                                      </p:cBhvr>
                                      <p:tavLst>
                                        <p:tav tm="0">
                                          <p:val>
                                            <p:fltVal val="0"/>
                                          </p:val>
                                        </p:tav>
                                        <p:tav tm="100000">
                                          <p:val>
                                            <p:strVal val="#ppt_h"/>
                                          </p:val>
                                        </p:tav>
                                      </p:tavLst>
                                    </p:anim>
                                    <p:anim calcmode="lin" valueType="num">
                                      <p:cBhvr>
                                        <p:cTn id="17" dur="1000" fill="hold"/>
                                        <p:tgtEl>
                                          <p:spTgt spid="3">
                                            <p:txEl>
                                              <p:pRg st="1" end="1"/>
                                            </p:txEl>
                                          </p:spTgt>
                                        </p:tgtEl>
                                        <p:attrNameLst>
                                          <p:attrName>style.rotation</p:attrName>
                                        </p:attrNameLst>
                                      </p:cBhvr>
                                      <p:tavLst>
                                        <p:tav tm="0">
                                          <p:val>
                                            <p:fltVal val="90"/>
                                          </p:val>
                                        </p:tav>
                                        <p:tav tm="100000">
                                          <p:val>
                                            <p:fltVal val="0"/>
                                          </p:val>
                                        </p:tav>
                                      </p:tavLst>
                                    </p:anim>
                                    <p:animEffect transition="in" filter="fade">
                                      <p:cBhvr>
                                        <p:cTn id="18" dur="1000"/>
                                        <p:tgtEl>
                                          <p:spTgt spid="3">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p:cTn id="23" dur="10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4" dur="1000" fill="hold"/>
                                        <p:tgtEl>
                                          <p:spTgt spid="3">
                                            <p:txEl>
                                              <p:pRg st="2" end="2"/>
                                            </p:txEl>
                                          </p:spTgt>
                                        </p:tgtEl>
                                        <p:attrNameLst>
                                          <p:attrName>ppt_h</p:attrName>
                                        </p:attrNameLst>
                                      </p:cBhvr>
                                      <p:tavLst>
                                        <p:tav tm="0">
                                          <p:val>
                                            <p:fltVal val="0"/>
                                          </p:val>
                                        </p:tav>
                                        <p:tav tm="100000">
                                          <p:val>
                                            <p:strVal val="#ppt_h"/>
                                          </p:val>
                                        </p:tav>
                                      </p:tavLst>
                                    </p:anim>
                                    <p:anim calcmode="lin" valueType="num">
                                      <p:cBhvr>
                                        <p:cTn id="25" dur="1000" fill="hold"/>
                                        <p:tgtEl>
                                          <p:spTgt spid="3">
                                            <p:txEl>
                                              <p:pRg st="2" end="2"/>
                                            </p:txEl>
                                          </p:spTgt>
                                        </p:tgtEl>
                                        <p:attrNameLst>
                                          <p:attrName>style.rotation</p:attrName>
                                        </p:attrNameLst>
                                      </p:cBhvr>
                                      <p:tavLst>
                                        <p:tav tm="0">
                                          <p:val>
                                            <p:fltVal val="90"/>
                                          </p:val>
                                        </p:tav>
                                        <p:tav tm="100000">
                                          <p:val>
                                            <p:fltVal val="0"/>
                                          </p:val>
                                        </p:tav>
                                      </p:tavLst>
                                    </p:anim>
                                    <p:animEffect transition="in" filter="fade">
                                      <p:cBhvr>
                                        <p:cTn id="26" dur="1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88274"/>
          </a:xfrm>
        </p:spPr>
        <p:txBody>
          <a:bodyPr>
            <a:normAutofit/>
          </a:bodyPr>
          <a:lstStyle/>
          <a:p>
            <a:r>
              <a:rPr lang="en-US" sz="4400" dirty="0"/>
              <a:t>J-Unit Test Framework	</a:t>
            </a:r>
          </a:p>
        </p:txBody>
      </p:sp>
      <p:sp>
        <p:nvSpPr>
          <p:cNvPr id="3" name="Content Placeholder 2"/>
          <p:cNvSpPr>
            <a:spLocks noGrp="1"/>
          </p:cNvSpPr>
          <p:nvPr>
            <p:ph idx="1"/>
          </p:nvPr>
        </p:nvSpPr>
        <p:spPr>
          <a:xfrm>
            <a:off x="677334" y="1837509"/>
            <a:ext cx="8596668" cy="4203854"/>
          </a:xfrm>
        </p:spPr>
        <p:txBody>
          <a:bodyPr>
            <a:normAutofit/>
          </a:bodyPr>
          <a:lstStyle/>
          <a:p>
            <a:r>
              <a:rPr lang="en-US" sz="2000" dirty="0"/>
              <a:t>JUnit is a Regression Testing Framework.</a:t>
            </a:r>
          </a:p>
          <a:p>
            <a:r>
              <a:rPr lang="en-US" sz="2000" dirty="0"/>
              <a:t>Used by developers to implement unit testing in Java, and accelerate programming speed and increase the quality of code.</a:t>
            </a:r>
          </a:p>
          <a:p>
            <a:r>
              <a:rPr lang="en-US" sz="2000" dirty="0"/>
              <a:t>JUnit Framework can be easily integrated with either of the following </a:t>
            </a:r>
          </a:p>
          <a:p>
            <a:pPr marL="239712" lvl="1" indent="0">
              <a:buNone/>
            </a:pPr>
            <a:r>
              <a:rPr lang="en-US" sz="2000" dirty="0"/>
              <a:t>	1) Eclipse</a:t>
            </a:r>
          </a:p>
          <a:p>
            <a:pPr marL="239712" lvl="1" indent="0">
              <a:buNone/>
            </a:pPr>
            <a:r>
              <a:rPr lang="en-US" sz="2000" dirty="0"/>
              <a:t>	2) Ant</a:t>
            </a:r>
          </a:p>
          <a:p>
            <a:pPr marL="239712" lvl="1" indent="0">
              <a:buNone/>
            </a:pPr>
            <a:r>
              <a:rPr lang="en-US" sz="2000" dirty="0"/>
              <a:t>	3) Maven</a:t>
            </a:r>
          </a:p>
        </p:txBody>
      </p:sp>
    </p:spTree>
    <p:extLst>
      <p:ext uri="{BB962C8B-B14F-4D97-AF65-F5344CB8AC3E}">
        <p14:creationId xmlns:p14="http://schemas.microsoft.com/office/powerpoint/2010/main" val="1151291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calcmode="lin" valueType="num">
                                      <p:cBhvr>
                                        <p:cTn id="15" dur="10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6" dur="1000" fill="hold"/>
                                        <p:tgtEl>
                                          <p:spTgt spid="3">
                                            <p:txEl>
                                              <p:pRg st="1" end="1"/>
                                            </p:txEl>
                                          </p:spTgt>
                                        </p:tgtEl>
                                        <p:attrNameLst>
                                          <p:attrName>ppt_h</p:attrName>
                                        </p:attrNameLst>
                                      </p:cBhvr>
                                      <p:tavLst>
                                        <p:tav tm="0">
                                          <p:val>
                                            <p:fltVal val="0"/>
                                          </p:val>
                                        </p:tav>
                                        <p:tav tm="100000">
                                          <p:val>
                                            <p:strVal val="#ppt_h"/>
                                          </p:val>
                                        </p:tav>
                                      </p:tavLst>
                                    </p:anim>
                                    <p:anim calcmode="lin" valueType="num">
                                      <p:cBhvr>
                                        <p:cTn id="17" dur="1000" fill="hold"/>
                                        <p:tgtEl>
                                          <p:spTgt spid="3">
                                            <p:txEl>
                                              <p:pRg st="1" end="1"/>
                                            </p:txEl>
                                          </p:spTgt>
                                        </p:tgtEl>
                                        <p:attrNameLst>
                                          <p:attrName>style.rotation</p:attrName>
                                        </p:attrNameLst>
                                      </p:cBhvr>
                                      <p:tavLst>
                                        <p:tav tm="0">
                                          <p:val>
                                            <p:fltVal val="90"/>
                                          </p:val>
                                        </p:tav>
                                        <p:tav tm="100000">
                                          <p:val>
                                            <p:fltVal val="0"/>
                                          </p:val>
                                        </p:tav>
                                      </p:tavLst>
                                    </p:anim>
                                    <p:animEffect transition="in" filter="fade">
                                      <p:cBhvr>
                                        <p:cTn id="18" dur="1000"/>
                                        <p:tgtEl>
                                          <p:spTgt spid="3">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p:cTn id="23" dur="10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4" dur="1000" fill="hold"/>
                                        <p:tgtEl>
                                          <p:spTgt spid="3">
                                            <p:txEl>
                                              <p:pRg st="2" end="2"/>
                                            </p:txEl>
                                          </p:spTgt>
                                        </p:tgtEl>
                                        <p:attrNameLst>
                                          <p:attrName>ppt_h</p:attrName>
                                        </p:attrNameLst>
                                      </p:cBhvr>
                                      <p:tavLst>
                                        <p:tav tm="0">
                                          <p:val>
                                            <p:fltVal val="0"/>
                                          </p:val>
                                        </p:tav>
                                        <p:tav tm="100000">
                                          <p:val>
                                            <p:strVal val="#ppt_h"/>
                                          </p:val>
                                        </p:tav>
                                      </p:tavLst>
                                    </p:anim>
                                    <p:anim calcmode="lin" valueType="num">
                                      <p:cBhvr>
                                        <p:cTn id="25" dur="1000" fill="hold"/>
                                        <p:tgtEl>
                                          <p:spTgt spid="3">
                                            <p:txEl>
                                              <p:pRg st="2" end="2"/>
                                            </p:txEl>
                                          </p:spTgt>
                                        </p:tgtEl>
                                        <p:attrNameLst>
                                          <p:attrName>style.rotation</p:attrName>
                                        </p:attrNameLst>
                                      </p:cBhvr>
                                      <p:tavLst>
                                        <p:tav tm="0">
                                          <p:val>
                                            <p:fltVal val="90"/>
                                          </p:val>
                                        </p:tav>
                                        <p:tav tm="100000">
                                          <p:val>
                                            <p:fltVal val="0"/>
                                          </p:val>
                                        </p:tav>
                                      </p:tavLst>
                                    </p:anim>
                                    <p:animEffect transition="in" filter="fade">
                                      <p:cBhvr>
                                        <p:cTn id="26" dur="1000"/>
                                        <p:tgtEl>
                                          <p:spTgt spid="3">
                                            <p:txEl>
                                              <p:pRg st="2" end="2"/>
                                            </p:txEl>
                                          </p:spTgt>
                                        </p:tgtEl>
                                      </p:cBhvr>
                                    </p:animEffect>
                                  </p:childTnLst>
                                </p:cTn>
                              </p:par>
                              <p:par>
                                <p:cTn id="27" presetID="31" presetClass="entr" presetSubtype="0" fill="hold" grpId="0" nodeType="with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 calcmode="lin" valueType="num">
                                      <p:cBhvr>
                                        <p:cTn id="29" dur="1000" fill="hold"/>
                                        <p:tgtEl>
                                          <p:spTgt spid="3">
                                            <p:txEl>
                                              <p:pRg st="3" end="3"/>
                                            </p:txEl>
                                          </p:spTgt>
                                        </p:tgtEl>
                                        <p:attrNameLst>
                                          <p:attrName>ppt_w</p:attrName>
                                        </p:attrNameLst>
                                      </p:cBhvr>
                                      <p:tavLst>
                                        <p:tav tm="0">
                                          <p:val>
                                            <p:fltVal val="0"/>
                                          </p:val>
                                        </p:tav>
                                        <p:tav tm="100000">
                                          <p:val>
                                            <p:strVal val="#ppt_w"/>
                                          </p:val>
                                        </p:tav>
                                      </p:tavLst>
                                    </p:anim>
                                    <p:anim calcmode="lin" valueType="num">
                                      <p:cBhvr>
                                        <p:cTn id="30" dur="1000" fill="hold"/>
                                        <p:tgtEl>
                                          <p:spTgt spid="3">
                                            <p:txEl>
                                              <p:pRg st="3" end="3"/>
                                            </p:txEl>
                                          </p:spTgt>
                                        </p:tgtEl>
                                        <p:attrNameLst>
                                          <p:attrName>ppt_h</p:attrName>
                                        </p:attrNameLst>
                                      </p:cBhvr>
                                      <p:tavLst>
                                        <p:tav tm="0">
                                          <p:val>
                                            <p:fltVal val="0"/>
                                          </p:val>
                                        </p:tav>
                                        <p:tav tm="100000">
                                          <p:val>
                                            <p:strVal val="#ppt_h"/>
                                          </p:val>
                                        </p:tav>
                                      </p:tavLst>
                                    </p:anim>
                                    <p:anim calcmode="lin" valueType="num">
                                      <p:cBhvr>
                                        <p:cTn id="31" dur="1000" fill="hold"/>
                                        <p:tgtEl>
                                          <p:spTgt spid="3">
                                            <p:txEl>
                                              <p:pRg st="3" end="3"/>
                                            </p:txEl>
                                          </p:spTgt>
                                        </p:tgtEl>
                                        <p:attrNameLst>
                                          <p:attrName>style.rotation</p:attrName>
                                        </p:attrNameLst>
                                      </p:cBhvr>
                                      <p:tavLst>
                                        <p:tav tm="0">
                                          <p:val>
                                            <p:fltVal val="90"/>
                                          </p:val>
                                        </p:tav>
                                        <p:tav tm="100000">
                                          <p:val>
                                            <p:fltVal val="0"/>
                                          </p:val>
                                        </p:tav>
                                      </p:tavLst>
                                    </p:anim>
                                    <p:animEffect transition="in" filter="fade">
                                      <p:cBhvr>
                                        <p:cTn id="32" dur="1000"/>
                                        <p:tgtEl>
                                          <p:spTgt spid="3">
                                            <p:txEl>
                                              <p:pRg st="3" end="3"/>
                                            </p:txEl>
                                          </p:spTgt>
                                        </p:tgtEl>
                                      </p:cBhvr>
                                    </p:animEffect>
                                  </p:childTnLst>
                                </p:cTn>
                              </p:par>
                              <p:par>
                                <p:cTn id="33" presetID="31" presetClass="entr" presetSubtype="0" fill="hold" grpId="0" nodeType="with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 calcmode="lin" valueType="num">
                                      <p:cBhvr>
                                        <p:cTn id="35" dur="1000" fill="hold"/>
                                        <p:tgtEl>
                                          <p:spTgt spid="3">
                                            <p:txEl>
                                              <p:pRg st="4" end="4"/>
                                            </p:txEl>
                                          </p:spTgt>
                                        </p:tgtEl>
                                        <p:attrNameLst>
                                          <p:attrName>ppt_w</p:attrName>
                                        </p:attrNameLst>
                                      </p:cBhvr>
                                      <p:tavLst>
                                        <p:tav tm="0">
                                          <p:val>
                                            <p:fltVal val="0"/>
                                          </p:val>
                                        </p:tav>
                                        <p:tav tm="100000">
                                          <p:val>
                                            <p:strVal val="#ppt_w"/>
                                          </p:val>
                                        </p:tav>
                                      </p:tavLst>
                                    </p:anim>
                                    <p:anim calcmode="lin" valueType="num">
                                      <p:cBhvr>
                                        <p:cTn id="36" dur="1000" fill="hold"/>
                                        <p:tgtEl>
                                          <p:spTgt spid="3">
                                            <p:txEl>
                                              <p:pRg st="4" end="4"/>
                                            </p:txEl>
                                          </p:spTgt>
                                        </p:tgtEl>
                                        <p:attrNameLst>
                                          <p:attrName>ppt_h</p:attrName>
                                        </p:attrNameLst>
                                      </p:cBhvr>
                                      <p:tavLst>
                                        <p:tav tm="0">
                                          <p:val>
                                            <p:fltVal val="0"/>
                                          </p:val>
                                        </p:tav>
                                        <p:tav tm="100000">
                                          <p:val>
                                            <p:strVal val="#ppt_h"/>
                                          </p:val>
                                        </p:tav>
                                      </p:tavLst>
                                    </p:anim>
                                    <p:anim calcmode="lin" valueType="num">
                                      <p:cBhvr>
                                        <p:cTn id="37" dur="1000" fill="hold"/>
                                        <p:tgtEl>
                                          <p:spTgt spid="3">
                                            <p:txEl>
                                              <p:pRg st="4" end="4"/>
                                            </p:txEl>
                                          </p:spTgt>
                                        </p:tgtEl>
                                        <p:attrNameLst>
                                          <p:attrName>style.rotation</p:attrName>
                                        </p:attrNameLst>
                                      </p:cBhvr>
                                      <p:tavLst>
                                        <p:tav tm="0">
                                          <p:val>
                                            <p:fltVal val="90"/>
                                          </p:val>
                                        </p:tav>
                                        <p:tav tm="100000">
                                          <p:val>
                                            <p:fltVal val="0"/>
                                          </p:val>
                                        </p:tav>
                                      </p:tavLst>
                                    </p:anim>
                                    <p:animEffect transition="in" filter="fade">
                                      <p:cBhvr>
                                        <p:cTn id="38" dur="1000"/>
                                        <p:tgtEl>
                                          <p:spTgt spid="3">
                                            <p:txEl>
                                              <p:pRg st="4" end="4"/>
                                            </p:txEl>
                                          </p:spTgt>
                                        </p:tgtEl>
                                      </p:cBhvr>
                                    </p:animEffect>
                                  </p:childTnLst>
                                </p:cTn>
                              </p:par>
                              <p:par>
                                <p:cTn id="39" presetID="31" presetClass="entr" presetSubtype="0" fill="hold" grpId="0" nodeType="withEffect">
                                  <p:stCondLst>
                                    <p:cond delay="0"/>
                                  </p:stCondLst>
                                  <p:childTnLst>
                                    <p:set>
                                      <p:cBhvr>
                                        <p:cTn id="40" dur="1" fill="hold">
                                          <p:stCondLst>
                                            <p:cond delay="0"/>
                                          </p:stCondLst>
                                        </p:cTn>
                                        <p:tgtEl>
                                          <p:spTgt spid="3">
                                            <p:txEl>
                                              <p:pRg st="5" end="5"/>
                                            </p:txEl>
                                          </p:spTgt>
                                        </p:tgtEl>
                                        <p:attrNameLst>
                                          <p:attrName>style.visibility</p:attrName>
                                        </p:attrNameLst>
                                      </p:cBhvr>
                                      <p:to>
                                        <p:strVal val="visible"/>
                                      </p:to>
                                    </p:set>
                                    <p:anim calcmode="lin" valueType="num">
                                      <p:cBhvr>
                                        <p:cTn id="41" dur="1000" fill="hold"/>
                                        <p:tgtEl>
                                          <p:spTgt spid="3">
                                            <p:txEl>
                                              <p:pRg st="5" end="5"/>
                                            </p:txEl>
                                          </p:spTgt>
                                        </p:tgtEl>
                                        <p:attrNameLst>
                                          <p:attrName>ppt_w</p:attrName>
                                        </p:attrNameLst>
                                      </p:cBhvr>
                                      <p:tavLst>
                                        <p:tav tm="0">
                                          <p:val>
                                            <p:fltVal val="0"/>
                                          </p:val>
                                        </p:tav>
                                        <p:tav tm="100000">
                                          <p:val>
                                            <p:strVal val="#ppt_w"/>
                                          </p:val>
                                        </p:tav>
                                      </p:tavLst>
                                    </p:anim>
                                    <p:anim calcmode="lin" valueType="num">
                                      <p:cBhvr>
                                        <p:cTn id="42" dur="1000" fill="hold"/>
                                        <p:tgtEl>
                                          <p:spTgt spid="3">
                                            <p:txEl>
                                              <p:pRg st="5" end="5"/>
                                            </p:txEl>
                                          </p:spTgt>
                                        </p:tgtEl>
                                        <p:attrNameLst>
                                          <p:attrName>ppt_h</p:attrName>
                                        </p:attrNameLst>
                                      </p:cBhvr>
                                      <p:tavLst>
                                        <p:tav tm="0">
                                          <p:val>
                                            <p:fltVal val="0"/>
                                          </p:val>
                                        </p:tav>
                                        <p:tav tm="100000">
                                          <p:val>
                                            <p:strVal val="#ppt_h"/>
                                          </p:val>
                                        </p:tav>
                                      </p:tavLst>
                                    </p:anim>
                                    <p:anim calcmode="lin" valueType="num">
                                      <p:cBhvr>
                                        <p:cTn id="43" dur="1000" fill="hold"/>
                                        <p:tgtEl>
                                          <p:spTgt spid="3">
                                            <p:txEl>
                                              <p:pRg st="5" end="5"/>
                                            </p:txEl>
                                          </p:spTgt>
                                        </p:tgtEl>
                                        <p:attrNameLst>
                                          <p:attrName>style.rotation</p:attrName>
                                        </p:attrNameLst>
                                      </p:cBhvr>
                                      <p:tavLst>
                                        <p:tav tm="0">
                                          <p:val>
                                            <p:fltVal val="90"/>
                                          </p:val>
                                        </p:tav>
                                        <p:tav tm="100000">
                                          <p:val>
                                            <p:fltVal val="0"/>
                                          </p:val>
                                        </p:tav>
                                      </p:tavLst>
                                    </p:anim>
                                    <p:animEffect transition="in" filter="fade">
                                      <p:cBhvr>
                                        <p:cTn id="44" dur="1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Benefits of J-Unit Testing</a:t>
            </a:r>
          </a:p>
        </p:txBody>
      </p:sp>
      <p:sp>
        <p:nvSpPr>
          <p:cNvPr id="3" name="Content Placeholder 2"/>
          <p:cNvSpPr>
            <a:spLocks noGrp="1"/>
          </p:cNvSpPr>
          <p:nvPr>
            <p:ph idx="1"/>
          </p:nvPr>
        </p:nvSpPr>
        <p:spPr/>
        <p:txBody>
          <a:bodyPr>
            <a:normAutofit/>
          </a:bodyPr>
          <a:lstStyle/>
          <a:p>
            <a:r>
              <a:rPr lang="en-US" sz="2000" dirty="0"/>
              <a:t>It finds bugs early in the code, which makes our code more reliable.</a:t>
            </a:r>
          </a:p>
          <a:p>
            <a:r>
              <a:rPr lang="en-US" sz="2000" dirty="0"/>
              <a:t>J-Unit is useful for developers, who work in a test-driven environment.</a:t>
            </a:r>
          </a:p>
          <a:p>
            <a:r>
              <a:rPr lang="en-US" sz="2000" dirty="0"/>
              <a:t>Unit testing forces a developer to read code more than writing.</a:t>
            </a:r>
          </a:p>
          <a:p>
            <a:r>
              <a:rPr lang="en-US" sz="2000" dirty="0"/>
              <a:t>You develop more readable, reliable and bug-free code which builds confidence during development.</a:t>
            </a:r>
          </a:p>
        </p:txBody>
      </p:sp>
    </p:spTree>
    <p:extLst>
      <p:ext uri="{BB962C8B-B14F-4D97-AF65-F5344CB8AC3E}">
        <p14:creationId xmlns:p14="http://schemas.microsoft.com/office/powerpoint/2010/main" val="2937274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calcmode="lin" valueType="num">
                                      <p:cBhvr>
                                        <p:cTn id="15" dur="10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6" dur="1000" fill="hold"/>
                                        <p:tgtEl>
                                          <p:spTgt spid="3">
                                            <p:txEl>
                                              <p:pRg st="1" end="1"/>
                                            </p:txEl>
                                          </p:spTgt>
                                        </p:tgtEl>
                                        <p:attrNameLst>
                                          <p:attrName>ppt_h</p:attrName>
                                        </p:attrNameLst>
                                      </p:cBhvr>
                                      <p:tavLst>
                                        <p:tav tm="0">
                                          <p:val>
                                            <p:fltVal val="0"/>
                                          </p:val>
                                        </p:tav>
                                        <p:tav tm="100000">
                                          <p:val>
                                            <p:strVal val="#ppt_h"/>
                                          </p:val>
                                        </p:tav>
                                      </p:tavLst>
                                    </p:anim>
                                    <p:anim calcmode="lin" valueType="num">
                                      <p:cBhvr>
                                        <p:cTn id="17" dur="1000" fill="hold"/>
                                        <p:tgtEl>
                                          <p:spTgt spid="3">
                                            <p:txEl>
                                              <p:pRg st="1" end="1"/>
                                            </p:txEl>
                                          </p:spTgt>
                                        </p:tgtEl>
                                        <p:attrNameLst>
                                          <p:attrName>style.rotation</p:attrName>
                                        </p:attrNameLst>
                                      </p:cBhvr>
                                      <p:tavLst>
                                        <p:tav tm="0">
                                          <p:val>
                                            <p:fltVal val="90"/>
                                          </p:val>
                                        </p:tav>
                                        <p:tav tm="100000">
                                          <p:val>
                                            <p:fltVal val="0"/>
                                          </p:val>
                                        </p:tav>
                                      </p:tavLst>
                                    </p:anim>
                                    <p:animEffect transition="in" filter="fade">
                                      <p:cBhvr>
                                        <p:cTn id="18" dur="1000"/>
                                        <p:tgtEl>
                                          <p:spTgt spid="3">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p:cTn id="23" dur="10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4" dur="1000" fill="hold"/>
                                        <p:tgtEl>
                                          <p:spTgt spid="3">
                                            <p:txEl>
                                              <p:pRg st="2" end="2"/>
                                            </p:txEl>
                                          </p:spTgt>
                                        </p:tgtEl>
                                        <p:attrNameLst>
                                          <p:attrName>ppt_h</p:attrName>
                                        </p:attrNameLst>
                                      </p:cBhvr>
                                      <p:tavLst>
                                        <p:tav tm="0">
                                          <p:val>
                                            <p:fltVal val="0"/>
                                          </p:val>
                                        </p:tav>
                                        <p:tav tm="100000">
                                          <p:val>
                                            <p:strVal val="#ppt_h"/>
                                          </p:val>
                                        </p:tav>
                                      </p:tavLst>
                                    </p:anim>
                                    <p:anim calcmode="lin" valueType="num">
                                      <p:cBhvr>
                                        <p:cTn id="25" dur="1000" fill="hold"/>
                                        <p:tgtEl>
                                          <p:spTgt spid="3">
                                            <p:txEl>
                                              <p:pRg st="2" end="2"/>
                                            </p:txEl>
                                          </p:spTgt>
                                        </p:tgtEl>
                                        <p:attrNameLst>
                                          <p:attrName>style.rotation</p:attrName>
                                        </p:attrNameLst>
                                      </p:cBhvr>
                                      <p:tavLst>
                                        <p:tav tm="0">
                                          <p:val>
                                            <p:fltVal val="90"/>
                                          </p:val>
                                        </p:tav>
                                        <p:tav tm="100000">
                                          <p:val>
                                            <p:fltVal val="0"/>
                                          </p:val>
                                        </p:tav>
                                      </p:tavLst>
                                    </p:anim>
                                    <p:animEffect transition="in" filter="fade">
                                      <p:cBhvr>
                                        <p:cTn id="26" dur="1000"/>
                                        <p:tgtEl>
                                          <p:spTgt spid="3">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31" presetClass="entr" presetSubtype="0" fill="hold" grpId="0"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p:cTn id="31" dur="1000" fill="hold"/>
                                        <p:tgtEl>
                                          <p:spTgt spid="3">
                                            <p:txEl>
                                              <p:pRg st="3" end="3"/>
                                            </p:txEl>
                                          </p:spTgt>
                                        </p:tgtEl>
                                        <p:attrNameLst>
                                          <p:attrName>ppt_w</p:attrName>
                                        </p:attrNameLst>
                                      </p:cBhvr>
                                      <p:tavLst>
                                        <p:tav tm="0">
                                          <p:val>
                                            <p:fltVal val="0"/>
                                          </p:val>
                                        </p:tav>
                                        <p:tav tm="100000">
                                          <p:val>
                                            <p:strVal val="#ppt_w"/>
                                          </p:val>
                                        </p:tav>
                                      </p:tavLst>
                                    </p:anim>
                                    <p:anim calcmode="lin" valueType="num">
                                      <p:cBhvr>
                                        <p:cTn id="32" dur="1000" fill="hold"/>
                                        <p:tgtEl>
                                          <p:spTgt spid="3">
                                            <p:txEl>
                                              <p:pRg st="3" end="3"/>
                                            </p:txEl>
                                          </p:spTgt>
                                        </p:tgtEl>
                                        <p:attrNameLst>
                                          <p:attrName>ppt_h</p:attrName>
                                        </p:attrNameLst>
                                      </p:cBhvr>
                                      <p:tavLst>
                                        <p:tav tm="0">
                                          <p:val>
                                            <p:fltVal val="0"/>
                                          </p:val>
                                        </p:tav>
                                        <p:tav tm="100000">
                                          <p:val>
                                            <p:strVal val="#ppt_h"/>
                                          </p:val>
                                        </p:tav>
                                      </p:tavLst>
                                    </p:anim>
                                    <p:anim calcmode="lin" valueType="num">
                                      <p:cBhvr>
                                        <p:cTn id="33" dur="1000" fill="hold"/>
                                        <p:tgtEl>
                                          <p:spTgt spid="3">
                                            <p:txEl>
                                              <p:pRg st="3" end="3"/>
                                            </p:txEl>
                                          </p:spTgt>
                                        </p:tgtEl>
                                        <p:attrNameLst>
                                          <p:attrName>style.rotation</p:attrName>
                                        </p:attrNameLst>
                                      </p:cBhvr>
                                      <p:tavLst>
                                        <p:tav tm="0">
                                          <p:val>
                                            <p:fltVal val="90"/>
                                          </p:val>
                                        </p:tav>
                                        <p:tav tm="100000">
                                          <p:val>
                                            <p:fltVal val="0"/>
                                          </p:val>
                                        </p:tav>
                                      </p:tavLst>
                                    </p:anim>
                                    <p:animEffect transition="in" filter="fade">
                                      <p:cBhvr>
                                        <p:cTn id="34" dur="1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Where should the test be located?</a:t>
            </a:r>
            <a:endParaRPr lang="en-US" dirty="0"/>
          </a:p>
        </p:txBody>
      </p:sp>
      <p:sp>
        <p:nvSpPr>
          <p:cNvPr id="3" name="Content Placeholder 2"/>
          <p:cNvSpPr>
            <a:spLocks noGrp="1"/>
          </p:cNvSpPr>
          <p:nvPr>
            <p:ph idx="1"/>
          </p:nvPr>
        </p:nvSpPr>
        <p:spPr/>
        <p:txBody>
          <a:bodyPr>
            <a:normAutofit/>
          </a:bodyPr>
          <a:lstStyle/>
          <a:p>
            <a:r>
              <a:rPr lang="en-US" dirty="0"/>
              <a:t>Typical, unit tests are created in a separate project or separate source folder to keep the test code separate from the real code. The standard convention from the Maven and </a:t>
            </a:r>
            <a:r>
              <a:rPr lang="en-US" dirty="0" err="1"/>
              <a:t>Gradle</a:t>
            </a:r>
            <a:r>
              <a:rPr lang="en-US" dirty="0"/>
              <a:t> build tools is to use:</a:t>
            </a:r>
          </a:p>
          <a:p>
            <a:endParaRPr lang="en-US" dirty="0"/>
          </a:p>
          <a:p>
            <a:r>
              <a:rPr lang="en-US" dirty="0" err="1"/>
              <a:t>src</a:t>
            </a:r>
            <a:r>
              <a:rPr lang="en-US" dirty="0"/>
              <a:t>/main/java - for Java classes</a:t>
            </a:r>
          </a:p>
          <a:p>
            <a:r>
              <a:rPr lang="en-US" dirty="0" err="1"/>
              <a:t>src</a:t>
            </a:r>
            <a:r>
              <a:rPr lang="en-US" dirty="0"/>
              <a:t>/test/java - for test classes</a:t>
            </a:r>
          </a:p>
        </p:txBody>
      </p:sp>
    </p:spTree>
    <p:extLst>
      <p:ext uri="{BB962C8B-B14F-4D97-AF65-F5344CB8AC3E}">
        <p14:creationId xmlns:p14="http://schemas.microsoft.com/office/powerpoint/2010/main" val="376923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p:cTn id="15" dur="1000" fill="hold"/>
                                        <p:tgtEl>
                                          <p:spTgt spid="3">
                                            <p:txEl>
                                              <p:pRg st="2" end="2"/>
                                            </p:txEl>
                                          </p:spTgt>
                                        </p:tgtEl>
                                        <p:attrNameLst>
                                          <p:attrName>ppt_w</p:attrName>
                                        </p:attrNameLst>
                                      </p:cBhvr>
                                      <p:tavLst>
                                        <p:tav tm="0">
                                          <p:val>
                                            <p:fltVal val="0"/>
                                          </p:val>
                                        </p:tav>
                                        <p:tav tm="100000">
                                          <p:val>
                                            <p:strVal val="#ppt_w"/>
                                          </p:val>
                                        </p:tav>
                                      </p:tavLst>
                                    </p:anim>
                                    <p:anim calcmode="lin" valueType="num">
                                      <p:cBhvr>
                                        <p:cTn id="16" dur="1000" fill="hold"/>
                                        <p:tgtEl>
                                          <p:spTgt spid="3">
                                            <p:txEl>
                                              <p:pRg st="2" end="2"/>
                                            </p:txEl>
                                          </p:spTgt>
                                        </p:tgtEl>
                                        <p:attrNameLst>
                                          <p:attrName>ppt_h</p:attrName>
                                        </p:attrNameLst>
                                      </p:cBhvr>
                                      <p:tavLst>
                                        <p:tav tm="0">
                                          <p:val>
                                            <p:fltVal val="0"/>
                                          </p:val>
                                        </p:tav>
                                        <p:tav tm="100000">
                                          <p:val>
                                            <p:strVal val="#ppt_h"/>
                                          </p:val>
                                        </p:tav>
                                      </p:tavLst>
                                    </p:anim>
                                    <p:anim calcmode="lin" valueType="num">
                                      <p:cBhvr>
                                        <p:cTn id="17" dur="1000" fill="hold"/>
                                        <p:tgtEl>
                                          <p:spTgt spid="3">
                                            <p:txEl>
                                              <p:pRg st="2" end="2"/>
                                            </p:txEl>
                                          </p:spTgt>
                                        </p:tgtEl>
                                        <p:attrNameLst>
                                          <p:attrName>style.rotation</p:attrName>
                                        </p:attrNameLst>
                                      </p:cBhvr>
                                      <p:tavLst>
                                        <p:tav tm="0">
                                          <p:val>
                                            <p:fltVal val="90"/>
                                          </p:val>
                                        </p:tav>
                                        <p:tav tm="100000">
                                          <p:val>
                                            <p:fltVal val="0"/>
                                          </p:val>
                                        </p:tav>
                                      </p:tavLst>
                                    </p:anim>
                                    <p:animEffect transition="in" filter="fade">
                                      <p:cBhvr>
                                        <p:cTn id="18" dur="1000"/>
                                        <p:tgtEl>
                                          <p:spTgt spid="3">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 calcmode="lin" valueType="num">
                                      <p:cBhvr>
                                        <p:cTn id="23" dur="1000" fill="hold"/>
                                        <p:tgtEl>
                                          <p:spTgt spid="3">
                                            <p:txEl>
                                              <p:pRg st="3" end="3"/>
                                            </p:txEl>
                                          </p:spTgt>
                                        </p:tgtEl>
                                        <p:attrNameLst>
                                          <p:attrName>ppt_w</p:attrName>
                                        </p:attrNameLst>
                                      </p:cBhvr>
                                      <p:tavLst>
                                        <p:tav tm="0">
                                          <p:val>
                                            <p:fltVal val="0"/>
                                          </p:val>
                                        </p:tav>
                                        <p:tav tm="100000">
                                          <p:val>
                                            <p:strVal val="#ppt_w"/>
                                          </p:val>
                                        </p:tav>
                                      </p:tavLst>
                                    </p:anim>
                                    <p:anim calcmode="lin" valueType="num">
                                      <p:cBhvr>
                                        <p:cTn id="24" dur="1000" fill="hold"/>
                                        <p:tgtEl>
                                          <p:spTgt spid="3">
                                            <p:txEl>
                                              <p:pRg st="3" end="3"/>
                                            </p:txEl>
                                          </p:spTgt>
                                        </p:tgtEl>
                                        <p:attrNameLst>
                                          <p:attrName>ppt_h</p:attrName>
                                        </p:attrNameLst>
                                      </p:cBhvr>
                                      <p:tavLst>
                                        <p:tav tm="0">
                                          <p:val>
                                            <p:fltVal val="0"/>
                                          </p:val>
                                        </p:tav>
                                        <p:tav tm="100000">
                                          <p:val>
                                            <p:strVal val="#ppt_h"/>
                                          </p:val>
                                        </p:tav>
                                      </p:tavLst>
                                    </p:anim>
                                    <p:anim calcmode="lin" valueType="num">
                                      <p:cBhvr>
                                        <p:cTn id="25" dur="1000" fill="hold"/>
                                        <p:tgtEl>
                                          <p:spTgt spid="3">
                                            <p:txEl>
                                              <p:pRg st="3" end="3"/>
                                            </p:txEl>
                                          </p:spTgt>
                                        </p:tgtEl>
                                        <p:attrNameLst>
                                          <p:attrName>style.rotation</p:attrName>
                                        </p:attrNameLst>
                                      </p:cBhvr>
                                      <p:tavLst>
                                        <p:tav tm="0">
                                          <p:val>
                                            <p:fltVal val="90"/>
                                          </p:val>
                                        </p:tav>
                                        <p:tav tm="100000">
                                          <p:val>
                                            <p:fltVal val="0"/>
                                          </p:val>
                                        </p:tav>
                                      </p:tavLst>
                                    </p:anim>
                                    <p:animEffect transition="in" filter="fade">
                                      <p:cBhvr>
                                        <p:cTn id="26" dur="1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538</TotalTime>
  <Words>601</Words>
  <Application>Microsoft Office PowerPoint</Application>
  <PresentationFormat>Widescreen</PresentationFormat>
  <Paragraphs>85</Paragraphs>
  <Slides>15</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inherit</vt:lpstr>
      <vt:lpstr>Trebuchet MS</vt:lpstr>
      <vt:lpstr>Wingdings 3</vt:lpstr>
      <vt:lpstr>Facet</vt:lpstr>
      <vt:lpstr>Unit Testing / Firebase Auth</vt:lpstr>
      <vt:lpstr>What is this?</vt:lpstr>
      <vt:lpstr>Do I Need to Conduct Unit Testing?</vt:lpstr>
      <vt:lpstr>Important Questions</vt:lpstr>
      <vt:lpstr>Main Testing areas</vt:lpstr>
      <vt:lpstr>J-Unit Testing</vt:lpstr>
      <vt:lpstr>J-Unit Test Framework </vt:lpstr>
      <vt:lpstr>Benefits of J-Unit Testing</vt:lpstr>
      <vt:lpstr>Where should the test be located?</vt:lpstr>
      <vt:lpstr>PowerPoint Presentation</vt:lpstr>
      <vt:lpstr>DEMO</vt:lpstr>
      <vt:lpstr>Firebase Authentication</vt:lpstr>
      <vt:lpstr>Firebase Auth</vt:lpstr>
      <vt:lpstr>How This Work?</vt:lpstr>
      <vt:lpstr>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abdullah.24.july@gmail.com</dc:creator>
  <cp:lastModifiedBy>علی حسنین</cp:lastModifiedBy>
  <cp:revision>42</cp:revision>
  <dcterms:created xsi:type="dcterms:W3CDTF">2019-11-27T10:57:24Z</dcterms:created>
  <dcterms:modified xsi:type="dcterms:W3CDTF">2019-11-27T16:01:55Z</dcterms:modified>
</cp:coreProperties>
</file>

<file path=docProps/thumbnail.jpeg>
</file>